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comments/modernComment_116_4E1EC2BF.xml" ContentType="application/vnd.ms-powerpoint.comments+xml"/>
  <Override PartName="/ppt/theme/themeOverride10.xml" ContentType="application/vnd.openxmlformats-officedocument.themeOverride+xml"/>
  <Override PartName="/ppt/notesSlides/notesSlide12.xml" ContentType="application/vnd.openxmlformats-officedocument.presentationml.notesSlide+xml"/>
  <Override PartName="/ppt/comments/modernComment_10D_86A0FEB3.xml" ContentType="application/vnd.ms-powerpoint.comments+xml"/>
  <Override PartName="/ppt/theme/themeOverride11.xml" ContentType="application/vnd.openxmlformats-officedocument.themeOverride+xml"/>
  <Override PartName="/ppt/notesSlides/notesSlide13.xml" ContentType="application/vnd.openxmlformats-officedocument.presentationml.notesSlide+xml"/>
  <Override PartName="/ppt/comments/modernComment_113_4AF8F2EE.xml" ContentType="application/vnd.ms-powerpoint.comments+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theme/themeOverride20.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3" r:id="rId2"/>
    <p:sldId id="286" r:id="rId3"/>
    <p:sldId id="288" r:id="rId4"/>
    <p:sldId id="291" r:id="rId5"/>
    <p:sldId id="289" r:id="rId6"/>
    <p:sldId id="279" r:id="rId7"/>
    <p:sldId id="257" r:id="rId8"/>
    <p:sldId id="264" r:id="rId9"/>
    <p:sldId id="266" r:id="rId10"/>
    <p:sldId id="287" r:id="rId11"/>
    <p:sldId id="265" r:id="rId12"/>
    <p:sldId id="270" r:id="rId13"/>
    <p:sldId id="282" r:id="rId14"/>
    <p:sldId id="272" r:id="rId15"/>
    <p:sldId id="278" r:id="rId16"/>
    <p:sldId id="269" r:id="rId17"/>
    <p:sldId id="275" r:id="rId18"/>
    <p:sldId id="280" r:id="rId19"/>
    <p:sldId id="292" r:id="rId20"/>
    <p:sldId id="295" r:id="rId21"/>
    <p:sldId id="276" r:id="rId22"/>
    <p:sldId id="277" r:id="rId23"/>
    <p:sldId id="284" r:id="rId24"/>
    <p:sldId id="259" r:id="rId25"/>
    <p:sldId id="285" r:id="rId26"/>
    <p:sldId id="274" r:id="rId27"/>
    <p:sldId id="294" r:id="rId28"/>
    <p:sldId id="281" r:id="rId29"/>
    <p:sldId id="293" r:id="rId30"/>
    <p:sldId id="261" r:id="rId31"/>
    <p:sldId id="262" r:id="rId32"/>
  </p:sldIdLst>
  <p:sldSz cx="12192000" cy="6858000"/>
  <p:notesSz cx="7315200" cy="123444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F8CC49-D002-1238-9AF1-B3B9E2DA77D3}" name="Shirley Bacso" initials="SB" userId="S::shirley.bacso2@ingka.ikea.com::1e4cdf5d-c0e5-42a4-8053-783b76c3cf7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F1EA"/>
    <a:srgbClr val="FEF6ED"/>
    <a:srgbClr val="FDF3EB"/>
    <a:srgbClr val="FDF0E9"/>
    <a:srgbClr val="CEAAEC"/>
    <a:srgbClr val="E3CEF4"/>
    <a:srgbClr val="FEFBF0"/>
    <a:srgbClr val="FFCC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249DD-AF7E-4D44-A9AD-38158D9B0ECA}" v="101" dt="2024-09-06T07:50:58.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599" autoAdjust="0"/>
  </p:normalViewPr>
  <p:slideViewPr>
    <p:cSldViewPr snapToGrid="0">
      <p:cViewPr>
        <p:scale>
          <a:sx n="75" d="100"/>
          <a:sy n="75" d="100"/>
        </p:scale>
        <p:origin x="3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ley Bacso" userId="1e4cdf5d-c0e5-42a4-8053-783b76c3cf7e" providerId="ADAL" clId="{05E249DD-AF7E-4D44-A9AD-38158D9B0ECA}"/>
    <pc:docChg chg="undo custSel addSld delSld modSld sldOrd">
      <pc:chgData name="Shirley Bacso" userId="1e4cdf5d-c0e5-42a4-8053-783b76c3cf7e" providerId="ADAL" clId="{05E249DD-AF7E-4D44-A9AD-38158D9B0ECA}" dt="2024-09-06T07:59:08.268" v="2663" actId="114"/>
      <pc:docMkLst>
        <pc:docMk/>
      </pc:docMkLst>
      <pc:sldChg chg="addSp modSp mod ord modAnim">
        <pc:chgData name="Shirley Bacso" userId="1e4cdf5d-c0e5-42a4-8053-783b76c3cf7e" providerId="ADAL" clId="{05E249DD-AF7E-4D44-A9AD-38158D9B0ECA}" dt="2024-09-05T09:30:19.696" v="657" actId="1076"/>
        <pc:sldMkLst>
          <pc:docMk/>
          <pc:sldMk cId="1871800276" sldId="257"/>
        </pc:sldMkLst>
        <pc:spChg chg="add mod">
          <ac:chgData name="Shirley Bacso" userId="1e4cdf5d-c0e5-42a4-8053-783b76c3cf7e" providerId="ADAL" clId="{05E249DD-AF7E-4D44-A9AD-38158D9B0ECA}" dt="2024-09-05T09:30:19.696" v="657" actId="1076"/>
          <ac:spMkLst>
            <pc:docMk/>
            <pc:sldMk cId="1871800276" sldId="257"/>
            <ac:spMk id="3" creationId="{0BB99597-DBE1-6061-DB53-93C712C47938}"/>
          </ac:spMkLst>
        </pc:spChg>
      </pc:sldChg>
      <pc:sldChg chg="addSp delSp modSp mod modNotesTx">
        <pc:chgData name="Shirley Bacso" userId="1e4cdf5d-c0e5-42a4-8053-783b76c3cf7e" providerId="ADAL" clId="{05E249DD-AF7E-4D44-A9AD-38158D9B0ECA}" dt="2024-09-05T16:37:10.563" v="2389" actId="1076"/>
        <pc:sldMkLst>
          <pc:docMk/>
          <pc:sldMk cId="784434849" sldId="259"/>
        </pc:sldMkLst>
        <pc:picChg chg="add mod ord">
          <ac:chgData name="Shirley Bacso" userId="1e4cdf5d-c0e5-42a4-8053-783b76c3cf7e" providerId="ADAL" clId="{05E249DD-AF7E-4D44-A9AD-38158D9B0ECA}" dt="2024-09-05T16:33:07.648" v="2369" actId="167"/>
          <ac:picMkLst>
            <pc:docMk/>
            <pc:sldMk cId="784434849" sldId="259"/>
            <ac:picMk id="4" creationId="{885E66CA-7767-C12A-55D5-AB0E0D7182E5}"/>
          </ac:picMkLst>
        </pc:picChg>
        <pc:picChg chg="del mod modCrop">
          <ac:chgData name="Shirley Bacso" userId="1e4cdf5d-c0e5-42a4-8053-783b76c3cf7e" providerId="ADAL" clId="{05E249DD-AF7E-4D44-A9AD-38158D9B0ECA}" dt="2024-09-05T16:34:27.243" v="2371" actId="478"/>
          <ac:picMkLst>
            <pc:docMk/>
            <pc:sldMk cId="784434849" sldId="259"/>
            <ac:picMk id="6" creationId="{11F8F390-2081-BF83-089A-A97793EA6889}"/>
          </ac:picMkLst>
        </pc:picChg>
        <pc:picChg chg="add mod">
          <ac:chgData name="Shirley Bacso" userId="1e4cdf5d-c0e5-42a4-8053-783b76c3cf7e" providerId="ADAL" clId="{05E249DD-AF7E-4D44-A9AD-38158D9B0ECA}" dt="2024-09-05T16:37:10.563" v="2389" actId="1076"/>
          <ac:picMkLst>
            <pc:docMk/>
            <pc:sldMk cId="784434849" sldId="259"/>
            <ac:picMk id="8" creationId="{428E9BDA-7599-E964-7198-3692D10C05DC}"/>
          </ac:picMkLst>
        </pc:picChg>
      </pc:sldChg>
      <pc:sldChg chg="del mod modShow">
        <pc:chgData name="Shirley Bacso" userId="1e4cdf5d-c0e5-42a4-8053-783b76c3cf7e" providerId="ADAL" clId="{05E249DD-AF7E-4D44-A9AD-38158D9B0ECA}" dt="2024-09-06T07:55:57.894" v="2584" actId="2696"/>
        <pc:sldMkLst>
          <pc:docMk/>
          <pc:sldMk cId="3962722312" sldId="263"/>
        </pc:sldMkLst>
      </pc:sldChg>
      <pc:sldChg chg="modSp mod ord modNotesTx">
        <pc:chgData name="Shirley Bacso" userId="1e4cdf5d-c0e5-42a4-8053-783b76c3cf7e" providerId="ADAL" clId="{05E249DD-AF7E-4D44-A9AD-38158D9B0ECA}" dt="2024-09-05T10:43:00.281" v="788" actId="20577"/>
        <pc:sldMkLst>
          <pc:docMk/>
          <pc:sldMk cId="1121183542" sldId="264"/>
        </pc:sldMkLst>
        <pc:spChg chg="mod">
          <ac:chgData name="Shirley Bacso" userId="1e4cdf5d-c0e5-42a4-8053-783b76c3cf7e" providerId="ADAL" clId="{05E249DD-AF7E-4D44-A9AD-38158D9B0ECA}" dt="2024-09-05T10:41:31.652" v="699" actId="20577"/>
          <ac:spMkLst>
            <pc:docMk/>
            <pc:sldMk cId="1121183542" sldId="264"/>
            <ac:spMk id="5" creationId="{664E445B-67A8-3FE4-1913-3215AB54392C}"/>
          </ac:spMkLst>
        </pc:spChg>
      </pc:sldChg>
      <pc:sldChg chg="ord modNotesTx">
        <pc:chgData name="Shirley Bacso" userId="1e4cdf5d-c0e5-42a4-8053-783b76c3cf7e" providerId="ADAL" clId="{05E249DD-AF7E-4D44-A9AD-38158D9B0ECA}" dt="2024-09-05T10:52:18.879" v="1286" actId="20577"/>
        <pc:sldMkLst>
          <pc:docMk/>
          <pc:sldMk cId="3568510391" sldId="265"/>
        </pc:sldMkLst>
      </pc:sldChg>
      <pc:sldChg chg="delSp modSp mod ord delAnim modNotesTx">
        <pc:chgData name="Shirley Bacso" userId="1e4cdf5d-c0e5-42a4-8053-783b76c3cf7e" providerId="ADAL" clId="{05E249DD-AF7E-4D44-A9AD-38158D9B0ECA}" dt="2024-09-06T07:50:21.477" v="2549" actId="478"/>
        <pc:sldMkLst>
          <pc:docMk/>
          <pc:sldMk cId="4102583272" sldId="266"/>
        </pc:sldMkLst>
        <pc:spChg chg="mod">
          <ac:chgData name="Shirley Bacso" userId="1e4cdf5d-c0e5-42a4-8053-783b76c3cf7e" providerId="ADAL" clId="{05E249DD-AF7E-4D44-A9AD-38158D9B0ECA}" dt="2024-09-06T07:50:07.205" v="2547" actId="207"/>
          <ac:spMkLst>
            <pc:docMk/>
            <pc:sldMk cId="4102583272" sldId="266"/>
            <ac:spMk id="5" creationId="{86A7F8B3-3469-AD4B-BC57-201968819DB7}"/>
          </ac:spMkLst>
        </pc:spChg>
        <pc:spChg chg="del topLvl">
          <ac:chgData name="Shirley Bacso" userId="1e4cdf5d-c0e5-42a4-8053-783b76c3cf7e" providerId="ADAL" clId="{05E249DD-AF7E-4D44-A9AD-38158D9B0ECA}" dt="2024-09-06T07:50:21.477" v="2549" actId="478"/>
          <ac:spMkLst>
            <pc:docMk/>
            <pc:sldMk cId="4102583272" sldId="266"/>
            <ac:spMk id="46" creationId="{AD6D0877-3775-2C1F-D7F2-3F079B60E985}"/>
          </ac:spMkLst>
        </pc:spChg>
        <pc:spChg chg="del topLvl">
          <ac:chgData name="Shirley Bacso" userId="1e4cdf5d-c0e5-42a4-8053-783b76c3cf7e" providerId="ADAL" clId="{05E249DD-AF7E-4D44-A9AD-38158D9B0ECA}" dt="2024-09-06T07:50:16.308" v="2548" actId="478"/>
          <ac:spMkLst>
            <pc:docMk/>
            <pc:sldMk cId="4102583272" sldId="266"/>
            <ac:spMk id="55" creationId="{12CC5EAA-BDD9-E123-EA56-92B35F7C948F}"/>
          </ac:spMkLst>
        </pc:spChg>
        <pc:grpChg chg="del">
          <ac:chgData name="Shirley Bacso" userId="1e4cdf5d-c0e5-42a4-8053-783b76c3cf7e" providerId="ADAL" clId="{05E249DD-AF7E-4D44-A9AD-38158D9B0ECA}" dt="2024-09-06T07:50:16.308" v="2548" actId="478"/>
          <ac:grpSpMkLst>
            <pc:docMk/>
            <pc:sldMk cId="4102583272" sldId="266"/>
            <ac:grpSpMk id="43" creationId="{974C82D7-5983-7AAB-67D1-E4A37D938319}"/>
          </ac:grpSpMkLst>
        </pc:grpChg>
      </pc:sldChg>
      <pc:sldChg chg="ord">
        <pc:chgData name="Shirley Bacso" userId="1e4cdf5d-c0e5-42a4-8053-783b76c3cf7e" providerId="ADAL" clId="{05E249DD-AF7E-4D44-A9AD-38158D9B0ECA}" dt="2024-09-05T09:08:37.046" v="200"/>
        <pc:sldMkLst>
          <pc:docMk/>
          <pc:sldMk cId="795675585" sldId="270"/>
        </pc:sldMkLst>
      </pc:sldChg>
      <pc:sldChg chg="modSp mod ord">
        <pc:chgData name="Shirley Bacso" userId="1e4cdf5d-c0e5-42a4-8053-783b76c3cf7e" providerId="ADAL" clId="{05E249DD-AF7E-4D44-A9AD-38158D9B0ECA}" dt="2024-09-06T07:59:08.268" v="2663" actId="114"/>
        <pc:sldMkLst>
          <pc:docMk/>
          <pc:sldMk cId="345890396" sldId="272"/>
        </pc:sldMkLst>
        <pc:spChg chg="mod">
          <ac:chgData name="Shirley Bacso" userId="1e4cdf5d-c0e5-42a4-8053-783b76c3cf7e" providerId="ADAL" clId="{05E249DD-AF7E-4D44-A9AD-38158D9B0ECA}" dt="2024-09-05T09:19:56.283" v="576" actId="20577"/>
          <ac:spMkLst>
            <pc:docMk/>
            <pc:sldMk cId="345890396" sldId="272"/>
            <ac:spMk id="2" creationId="{BD5C4EFB-54CD-1ED9-A28A-E2CF6E238897}"/>
          </ac:spMkLst>
        </pc:spChg>
        <pc:spChg chg="mod">
          <ac:chgData name="Shirley Bacso" userId="1e4cdf5d-c0e5-42a4-8053-783b76c3cf7e" providerId="ADAL" clId="{05E249DD-AF7E-4D44-A9AD-38158D9B0ECA}" dt="2024-09-06T07:59:08.268" v="2663" actId="114"/>
          <ac:spMkLst>
            <pc:docMk/>
            <pc:sldMk cId="345890396" sldId="272"/>
            <ac:spMk id="3" creationId="{3F37ED49-9FB3-D9B6-4941-312D95E4CF66}"/>
          </ac:spMkLst>
        </pc:spChg>
      </pc:sldChg>
      <pc:sldChg chg="addSp modSp mod modAnim">
        <pc:chgData name="Shirley Bacso" userId="1e4cdf5d-c0e5-42a4-8053-783b76c3cf7e" providerId="ADAL" clId="{05E249DD-AF7E-4D44-A9AD-38158D9B0ECA}" dt="2024-09-05T16:37:44.526" v="2394" actId="1076"/>
        <pc:sldMkLst>
          <pc:docMk/>
          <pc:sldMk cId="889900887" sldId="274"/>
        </pc:sldMkLst>
        <pc:spChg chg="mod">
          <ac:chgData name="Shirley Bacso" userId="1e4cdf5d-c0e5-42a4-8053-783b76c3cf7e" providerId="ADAL" clId="{05E249DD-AF7E-4D44-A9AD-38158D9B0ECA}" dt="2024-09-05T13:37:18.860" v="2323" actId="14100"/>
          <ac:spMkLst>
            <pc:docMk/>
            <pc:sldMk cId="889900887" sldId="274"/>
            <ac:spMk id="3" creationId="{3F37ED49-9FB3-D9B6-4941-312D95E4CF66}"/>
          </ac:spMkLst>
        </pc:spChg>
        <pc:spChg chg="mod">
          <ac:chgData name="Shirley Bacso" userId="1e4cdf5d-c0e5-42a4-8053-783b76c3cf7e" providerId="ADAL" clId="{05E249DD-AF7E-4D44-A9AD-38158D9B0ECA}" dt="2024-09-05T13:36:17.846" v="2311" actId="1076"/>
          <ac:spMkLst>
            <pc:docMk/>
            <pc:sldMk cId="889900887" sldId="274"/>
            <ac:spMk id="5" creationId="{9BF7970A-FDBF-EEC7-8121-F860B3E5CF22}"/>
          </ac:spMkLst>
        </pc:spChg>
        <pc:picChg chg="mod ord modCrop">
          <ac:chgData name="Shirley Bacso" userId="1e4cdf5d-c0e5-42a4-8053-783b76c3cf7e" providerId="ADAL" clId="{05E249DD-AF7E-4D44-A9AD-38158D9B0ECA}" dt="2024-09-05T13:36:25.383" v="2312" actId="1076"/>
          <ac:picMkLst>
            <pc:docMk/>
            <pc:sldMk cId="889900887" sldId="274"/>
            <ac:picMk id="4" creationId="{53396C26-361B-0225-A37D-D2720E4786DC}"/>
          </ac:picMkLst>
        </pc:picChg>
        <pc:picChg chg="add mod ord modCrop">
          <ac:chgData name="Shirley Bacso" userId="1e4cdf5d-c0e5-42a4-8053-783b76c3cf7e" providerId="ADAL" clId="{05E249DD-AF7E-4D44-A9AD-38158D9B0ECA}" dt="2024-09-05T16:37:44.526" v="2394" actId="1076"/>
          <ac:picMkLst>
            <pc:docMk/>
            <pc:sldMk cId="889900887" sldId="274"/>
            <ac:picMk id="6" creationId="{22FFCD87-E8CC-1FB1-23B3-AF500CD4242C}"/>
          </ac:picMkLst>
        </pc:picChg>
        <pc:picChg chg="add mod modCrop">
          <ac:chgData name="Shirley Bacso" userId="1e4cdf5d-c0e5-42a4-8053-783b76c3cf7e" providerId="ADAL" clId="{05E249DD-AF7E-4D44-A9AD-38158D9B0ECA}" dt="2024-09-05T16:37:39.499" v="2393" actId="1076"/>
          <ac:picMkLst>
            <pc:docMk/>
            <pc:sldMk cId="889900887" sldId="274"/>
            <ac:picMk id="7" creationId="{DEA5D3F0-70D1-6F07-E040-A37995A25204}"/>
          </ac:picMkLst>
        </pc:picChg>
      </pc:sldChg>
      <pc:sldChg chg="addSp delSp modSp mod">
        <pc:chgData name="Shirley Bacso" userId="1e4cdf5d-c0e5-42a4-8053-783b76c3cf7e" providerId="ADAL" clId="{05E249DD-AF7E-4D44-A9AD-38158D9B0ECA}" dt="2024-09-05T16:32:39.253" v="2364" actId="14100"/>
        <pc:sldMkLst>
          <pc:docMk/>
          <pc:sldMk cId="3512823154" sldId="277"/>
        </pc:sldMkLst>
        <pc:picChg chg="add mod">
          <ac:chgData name="Shirley Bacso" userId="1e4cdf5d-c0e5-42a4-8053-783b76c3cf7e" providerId="ADAL" clId="{05E249DD-AF7E-4D44-A9AD-38158D9B0ECA}" dt="2024-09-05T16:32:39.253" v="2364" actId="14100"/>
          <ac:picMkLst>
            <pc:docMk/>
            <pc:sldMk cId="3512823154" sldId="277"/>
            <ac:picMk id="3" creationId="{A9F6E6A5-8330-3A1B-64E8-2292566DB3F9}"/>
          </ac:picMkLst>
        </pc:picChg>
        <pc:picChg chg="del">
          <ac:chgData name="Shirley Bacso" userId="1e4cdf5d-c0e5-42a4-8053-783b76c3cf7e" providerId="ADAL" clId="{05E249DD-AF7E-4D44-A9AD-38158D9B0ECA}" dt="2024-09-05T16:32:16.660" v="2355" actId="478"/>
          <ac:picMkLst>
            <pc:docMk/>
            <pc:sldMk cId="3512823154" sldId="277"/>
            <ac:picMk id="5" creationId="{173776DE-684E-A0E2-2956-51D15AEDFC1F}"/>
          </ac:picMkLst>
        </pc:picChg>
      </pc:sldChg>
      <pc:sldChg chg="modSp mod">
        <pc:chgData name="Shirley Bacso" userId="1e4cdf5d-c0e5-42a4-8053-783b76c3cf7e" providerId="ADAL" clId="{05E249DD-AF7E-4D44-A9AD-38158D9B0ECA}" dt="2024-09-05T09:20:12.761" v="586" actId="20577"/>
        <pc:sldMkLst>
          <pc:docMk/>
          <pc:sldMk cId="1310638783" sldId="278"/>
        </pc:sldMkLst>
        <pc:spChg chg="mod">
          <ac:chgData name="Shirley Bacso" userId="1e4cdf5d-c0e5-42a4-8053-783b76c3cf7e" providerId="ADAL" clId="{05E249DD-AF7E-4D44-A9AD-38158D9B0ECA}" dt="2024-09-05T09:20:12.761" v="586" actId="20577"/>
          <ac:spMkLst>
            <pc:docMk/>
            <pc:sldMk cId="1310638783" sldId="278"/>
            <ac:spMk id="3" creationId="{6DECC085-BC4D-B7D2-ABFF-C441DD9299A4}"/>
          </ac:spMkLst>
        </pc:spChg>
      </pc:sldChg>
      <pc:sldChg chg="modSp mod ord">
        <pc:chgData name="Shirley Bacso" userId="1e4cdf5d-c0e5-42a4-8053-783b76c3cf7e" providerId="ADAL" clId="{05E249DD-AF7E-4D44-A9AD-38158D9B0ECA}" dt="2024-09-05T10:39:22.116" v="659" actId="20577"/>
        <pc:sldMkLst>
          <pc:docMk/>
          <pc:sldMk cId="4244623017" sldId="279"/>
        </pc:sldMkLst>
        <pc:spChg chg="mod">
          <ac:chgData name="Shirley Bacso" userId="1e4cdf5d-c0e5-42a4-8053-783b76c3cf7e" providerId="ADAL" clId="{05E249DD-AF7E-4D44-A9AD-38158D9B0ECA}" dt="2024-09-05T10:39:22.116" v="659" actId="20577"/>
          <ac:spMkLst>
            <pc:docMk/>
            <pc:sldMk cId="4244623017" sldId="279"/>
            <ac:spMk id="3" creationId="{6DECC085-BC4D-B7D2-ABFF-C441DD9299A4}"/>
          </ac:spMkLst>
        </pc:spChg>
      </pc:sldChg>
      <pc:sldChg chg="modSp mod">
        <pc:chgData name="Shirley Bacso" userId="1e4cdf5d-c0e5-42a4-8053-783b76c3cf7e" providerId="ADAL" clId="{05E249DD-AF7E-4D44-A9AD-38158D9B0ECA}" dt="2024-09-05T09:20:28.409" v="587" actId="20577"/>
        <pc:sldMkLst>
          <pc:docMk/>
          <pc:sldMk cId="1226577157" sldId="280"/>
        </pc:sldMkLst>
        <pc:spChg chg="mod">
          <ac:chgData name="Shirley Bacso" userId="1e4cdf5d-c0e5-42a4-8053-783b76c3cf7e" providerId="ADAL" clId="{05E249DD-AF7E-4D44-A9AD-38158D9B0ECA}" dt="2024-09-05T09:20:28.409" v="587" actId="20577"/>
          <ac:spMkLst>
            <pc:docMk/>
            <pc:sldMk cId="1226577157" sldId="280"/>
            <ac:spMk id="3" creationId="{6DECC085-BC4D-B7D2-ABFF-C441DD9299A4}"/>
          </ac:spMkLst>
        </pc:spChg>
      </pc:sldChg>
      <pc:sldChg chg="modSp mod ord modAnim">
        <pc:chgData name="Shirley Bacso" userId="1e4cdf5d-c0e5-42a4-8053-783b76c3cf7e" providerId="ADAL" clId="{05E249DD-AF7E-4D44-A9AD-38158D9B0ECA}" dt="2024-09-05T10:53:52.522" v="1291"/>
        <pc:sldMkLst>
          <pc:docMk/>
          <pc:sldMk cId="3403119919" sldId="282"/>
        </pc:sldMkLst>
        <pc:picChg chg="mod">
          <ac:chgData name="Shirley Bacso" userId="1e4cdf5d-c0e5-42a4-8053-783b76c3cf7e" providerId="ADAL" clId="{05E249DD-AF7E-4D44-A9AD-38158D9B0ECA}" dt="2024-09-05T10:52:53.470" v="1287" actId="1076"/>
          <ac:picMkLst>
            <pc:docMk/>
            <pc:sldMk cId="3403119919" sldId="282"/>
            <ac:picMk id="24" creationId="{7A142867-6B07-ECA1-7D8E-0C8B64CEABF1}"/>
          </ac:picMkLst>
        </pc:picChg>
      </pc:sldChg>
      <pc:sldChg chg="modSp mod ord">
        <pc:chgData name="Shirley Bacso" userId="1e4cdf5d-c0e5-42a4-8053-783b76c3cf7e" providerId="ADAL" clId="{05E249DD-AF7E-4D44-A9AD-38158D9B0ECA}" dt="2024-09-06T07:56:38.418" v="2588"/>
        <pc:sldMkLst>
          <pc:docMk/>
          <pc:sldMk cId="1820015442" sldId="286"/>
        </pc:sldMkLst>
        <pc:spChg chg="mod">
          <ac:chgData name="Shirley Bacso" userId="1e4cdf5d-c0e5-42a4-8053-783b76c3cf7e" providerId="ADAL" clId="{05E249DD-AF7E-4D44-A9AD-38158D9B0ECA}" dt="2024-09-05T09:18:18.735" v="534" actId="14100"/>
          <ac:spMkLst>
            <pc:docMk/>
            <pc:sldMk cId="1820015442" sldId="286"/>
            <ac:spMk id="11" creationId="{B8BD4DDE-044B-C410-CFE6-235BADBFC4AF}"/>
          </ac:spMkLst>
        </pc:spChg>
      </pc:sldChg>
      <pc:sldChg chg="ord">
        <pc:chgData name="Shirley Bacso" userId="1e4cdf5d-c0e5-42a4-8053-783b76c3cf7e" providerId="ADAL" clId="{05E249DD-AF7E-4D44-A9AD-38158D9B0ECA}" dt="2024-09-05T10:40:35.571" v="661"/>
        <pc:sldMkLst>
          <pc:docMk/>
          <pc:sldMk cId="3914029146" sldId="287"/>
        </pc:sldMkLst>
      </pc:sldChg>
      <pc:sldChg chg="delSp modSp add mod ord delAnim modNotesTx">
        <pc:chgData name="Shirley Bacso" userId="1e4cdf5d-c0e5-42a4-8053-783b76c3cf7e" providerId="ADAL" clId="{05E249DD-AF7E-4D44-A9AD-38158D9B0ECA}" dt="2024-09-05T09:09:17.180" v="225" actId="20577"/>
        <pc:sldMkLst>
          <pc:docMk/>
          <pc:sldMk cId="1964997938" sldId="288"/>
        </pc:sldMkLst>
        <pc:spChg chg="del">
          <ac:chgData name="Shirley Bacso" userId="1e4cdf5d-c0e5-42a4-8053-783b76c3cf7e" providerId="ADAL" clId="{05E249DD-AF7E-4D44-A9AD-38158D9B0ECA}" dt="2024-09-05T09:05:25.603" v="25" actId="478"/>
          <ac:spMkLst>
            <pc:docMk/>
            <pc:sldMk cId="1964997938" sldId="288"/>
            <ac:spMk id="3" creationId="{58C655E0-410A-CD0D-8908-D1CB78E836CD}"/>
          </ac:spMkLst>
        </pc:spChg>
        <pc:spChg chg="del">
          <ac:chgData name="Shirley Bacso" userId="1e4cdf5d-c0e5-42a4-8053-783b76c3cf7e" providerId="ADAL" clId="{05E249DD-AF7E-4D44-A9AD-38158D9B0ECA}" dt="2024-09-05T09:05:25.603" v="25" actId="478"/>
          <ac:spMkLst>
            <pc:docMk/>
            <pc:sldMk cId="1964997938" sldId="288"/>
            <ac:spMk id="4" creationId="{15DED359-98CD-B3D9-A009-C4DF19557F55}"/>
          </ac:spMkLst>
        </pc:spChg>
        <pc:spChg chg="mod">
          <ac:chgData name="Shirley Bacso" userId="1e4cdf5d-c0e5-42a4-8053-783b76c3cf7e" providerId="ADAL" clId="{05E249DD-AF7E-4D44-A9AD-38158D9B0ECA}" dt="2024-09-05T09:09:17.180" v="225" actId="20577"/>
          <ac:spMkLst>
            <pc:docMk/>
            <pc:sldMk cId="1964997938" sldId="288"/>
            <ac:spMk id="5" creationId="{664E445B-67A8-3FE4-1913-3215AB54392C}"/>
          </ac:spMkLst>
        </pc:spChg>
        <pc:picChg chg="del">
          <ac:chgData name="Shirley Bacso" userId="1e4cdf5d-c0e5-42a4-8053-783b76c3cf7e" providerId="ADAL" clId="{05E249DD-AF7E-4D44-A9AD-38158D9B0ECA}" dt="2024-09-05T09:05:21.971" v="24" actId="478"/>
          <ac:picMkLst>
            <pc:docMk/>
            <pc:sldMk cId="1964997938" sldId="288"/>
            <ac:picMk id="2" creationId="{C82C9428-B2E5-CE83-CC5A-09B2EE6C4833}"/>
          </ac:picMkLst>
        </pc:picChg>
      </pc:sldChg>
      <pc:sldChg chg="delSp modSp add mod delAnim modNotesTx">
        <pc:chgData name="Shirley Bacso" userId="1e4cdf5d-c0e5-42a4-8053-783b76c3cf7e" providerId="ADAL" clId="{05E249DD-AF7E-4D44-A9AD-38158D9B0ECA}" dt="2024-09-06T07:58:00.276" v="2625" actId="20577"/>
        <pc:sldMkLst>
          <pc:docMk/>
          <pc:sldMk cId="643059981" sldId="289"/>
        </pc:sldMkLst>
        <pc:spChg chg="del">
          <ac:chgData name="Shirley Bacso" userId="1e4cdf5d-c0e5-42a4-8053-783b76c3cf7e" providerId="ADAL" clId="{05E249DD-AF7E-4D44-A9AD-38158D9B0ECA}" dt="2024-09-05T09:19:29.362" v="557" actId="478"/>
          <ac:spMkLst>
            <pc:docMk/>
            <pc:sldMk cId="643059981" sldId="289"/>
            <ac:spMk id="3" creationId="{58C655E0-410A-CD0D-8908-D1CB78E836CD}"/>
          </ac:spMkLst>
        </pc:spChg>
        <pc:spChg chg="del">
          <ac:chgData name="Shirley Bacso" userId="1e4cdf5d-c0e5-42a4-8053-783b76c3cf7e" providerId="ADAL" clId="{05E249DD-AF7E-4D44-A9AD-38158D9B0ECA}" dt="2024-09-05T09:19:29.362" v="557" actId="478"/>
          <ac:spMkLst>
            <pc:docMk/>
            <pc:sldMk cId="643059981" sldId="289"/>
            <ac:spMk id="4" creationId="{15DED359-98CD-B3D9-A009-C4DF19557F55}"/>
          </ac:spMkLst>
        </pc:spChg>
        <pc:spChg chg="mod">
          <ac:chgData name="Shirley Bacso" userId="1e4cdf5d-c0e5-42a4-8053-783b76c3cf7e" providerId="ADAL" clId="{05E249DD-AF7E-4D44-A9AD-38158D9B0ECA}" dt="2024-09-06T07:58:00.276" v="2625" actId="20577"/>
          <ac:spMkLst>
            <pc:docMk/>
            <pc:sldMk cId="643059981" sldId="289"/>
            <ac:spMk id="5" creationId="{664E445B-67A8-3FE4-1913-3215AB54392C}"/>
          </ac:spMkLst>
        </pc:spChg>
      </pc:sldChg>
      <pc:sldChg chg="add del setBg">
        <pc:chgData name="Shirley Bacso" userId="1e4cdf5d-c0e5-42a4-8053-783b76c3cf7e" providerId="ADAL" clId="{05E249DD-AF7E-4D44-A9AD-38158D9B0ECA}" dt="2024-09-05T09:09:04.229" v="203" actId="47"/>
        <pc:sldMkLst>
          <pc:docMk/>
          <pc:sldMk cId="955000299" sldId="290"/>
        </pc:sldMkLst>
      </pc:sldChg>
      <pc:sldChg chg="add">
        <pc:chgData name="Shirley Bacso" userId="1e4cdf5d-c0e5-42a4-8053-783b76c3cf7e" providerId="ADAL" clId="{05E249DD-AF7E-4D44-A9AD-38158D9B0ECA}" dt="2024-09-05T09:09:01.496" v="202" actId="2890"/>
        <pc:sldMkLst>
          <pc:docMk/>
          <pc:sldMk cId="1384057764" sldId="291"/>
        </pc:sldMkLst>
      </pc:sldChg>
      <pc:sldChg chg="modSp add mod ord">
        <pc:chgData name="Shirley Bacso" userId="1e4cdf5d-c0e5-42a4-8053-783b76c3cf7e" providerId="ADAL" clId="{05E249DD-AF7E-4D44-A9AD-38158D9B0ECA}" dt="2024-09-06T07:54:58.968" v="2583" actId="14100"/>
        <pc:sldMkLst>
          <pc:docMk/>
          <pc:sldMk cId="2282836437" sldId="292"/>
        </pc:sldMkLst>
        <pc:spChg chg="mod">
          <ac:chgData name="Shirley Bacso" userId="1e4cdf5d-c0e5-42a4-8053-783b76c3cf7e" providerId="ADAL" clId="{05E249DD-AF7E-4D44-A9AD-38158D9B0ECA}" dt="2024-09-05T09:13:17.216" v="255" actId="20577"/>
          <ac:spMkLst>
            <pc:docMk/>
            <pc:sldMk cId="2282836437" sldId="292"/>
            <ac:spMk id="2" creationId="{BD5C4EFB-54CD-1ED9-A28A-E2CF6E238897}"/>
          </ac:spMkLst>
        </pc:spChg>
        <pc:spChg chg="mod">
          <ac:chgData name="Shirley Bacso" userId="1e4cdf5d-c0e5-42a4-8053-783b76c3cf7e" providerId="ADAL" clId="{05E249DD-AF7E-4D44-A9AD-38158D9B0ECA}" dt="2024-09-06T07:54:58.968" v="2583" actId="14100"/>
          <ac:spMkLst>
            <pc:docMk/>
            <pc:sldMk cId="2282836437" sldId="292"/>
            <ac:spMk id="3" creationId="{3F37ED49-9FB3-D9B6-4941-312D95E4CF66}"/>
          </ac:spMkLst>
        </pc:spChg>
      </pc:sldChg>
      <pc:sldChg chg="addSp delSp modSp add mod addAnim delAnim">
        <pc:chgData name="Shirley Bacso" userId="1e4cdf5d-c0e5-42a4-8053-783b76c3cf7e" providerId="ADAL" clId="{05E249DD-AF7E-4D44-A9AD-38158D9B0ECA}" dt="2024-09-05T13:32:02.547" v="2280" actId="114"/>
        <pc:sldMkLst>
          <pc:docMk/>
          <pc:sldMk cId="2441000428" sldId="293"/>
        </pc:sldMkLst>
        <pc:spChg chg="add mod">
          <ac:chgData name="Shirley Bacso" userId="1e4cdf5d-c0e5-42a4-8053-783b76c3cf7e" providerId="ADAL" clId="{05E249DD-AF7E-4D44-A9AD-38158D9B0ECA}" dt="2024-09-05T13:32:02.547" v="2280" actId="114"/>
          <ac:spMkLst>
            <pc:docMk/>
            <pc:sldMk cId="2441000428" sldId="293"/>
            <ac:spMk id="3" creationId="{59EC2A18-E28D-FFDA-9CE8-4062EF0C639C}"/>
          </ac:spMkLst>
        </pc:spChg>
        <pc:spChg chg="del">
          <ac:chgData name="Shirley Bacso" userId="1e4cdf5d-c0e5-42a4-8053-783b76c3cf7e" providerId="ADAL" clId="{05E249DD-AF7E-4D44-A9AD-38158D9B0ECA}" dt="2024-09-05T13:20:43.018" v="1468" actId="478"/>
          <ac:spMkLst>
            <pc:docMk/>
            <pc:sldMk cId="2441000428" sldId="293"/>
            <ac:spMk id="4" creationId="{6284AC76-E635-501F-0ED2-859415433A9A}"/>
          </ac:spMkLst>
        </pc:spChg>
        <pc:spChg chg="del">
          <ac:chgData name="Shirley Bacso" userId="1e4cdf5d-c0e5-42a4-8053-783b76c3cf7e" providerId="ADAL" clId="{05E249DD-AF7E-4D44-A9AD-38158D9B0ECA}" dt="2024-09-05T13:20:40.263" v="1467" actId="478"/>
          <ac:spMkLst>
            <pc:docMk/>
            <pc:sldMk cId="2441000428" sldId="293"/>
            <ac:spMk id="5" creationId="{EE55B811-0B1B-2DE1-944A-DC732FA6BB3B}"/>
          </ac:spMkLst>
        </pc:spChg>
        <pc:spChg chg="del">
          <ac:chgData name="Shirley Bacso" userId="1e4cdf5d-c0e5-42a4-8053-783b76c3cf7e" providerId="ADAL" clId="{05E249DD-AF7E-4D44-A9AD-38158D9B0ECA}" dt="2024-09-05T13:20:35.685" v="1466" actId="478"/>
          <ac:spMkLst>
            <pc:docMk/>
            <pc:sldMk cId="2441000428" sldId="293"/>
            <ac:spMk id="6" creationId="{6C06431A-7FE6-D9BC-F99A-100318ED2701}"/>
          </ac:spMkLst>
        </pc:spChg>
        <pc:spChg chg="del">
          <ac:chgData name="Shirley Bacso" userId="1e4cdf5d-c0e5-42a4-8053-783b76c3cf7e" providerId="ADAL" clId="{05E249DD-AF7E-4D44-A9AD-38158D9B0ECA}" dt="2024-09-05T13:20:27.438" v="1465" actId="478"/>
          <ac:spMkLst>
            <pc:docMk/>
            <pc:sldMk cId="2441000428" sldId="293"/>
            <ac:spMk id="7" creationId="{76FE248D-62F4-C89D-0B8E-27C69F92D09A}"/>
          </ac:spMkLst>
        </pc:spChg>
        <pc:spChg chg="del">
          <ac:chgData name="Shirley Bacso" userId="1e4cdf5d-c0e5-42a4-8053-783b76c3cf7e" providerId="ADAL" clId="{05E249DD-AF7E-4D44-A9AD-38158D9B0ECA}" dt="2024-09-05T13:20:27.438" v="1465" actId="478"/>
          <ac:spMkLst>
            <pc:docMk/>
            <pc:sldMk cId="2441000428" sldId="293"/>
            <ac:spMk id="8" creationId="{D888FFD8-BB63-F82E-B0D6-76C56040839C}"/>
          </ac:spMkLst>
        </pc:spChg>
        <pc:spChg chg="del">
          <ac:chgData name="Shirley Bacso" userId="1e4cdf5d-c0e5-42a4-8053-783b76c3cf7e" providerId="ADAL" clId="{05E249DD-AF7E-4D44-A9AD-38158D9B0ECA}" dt="2024-09-05T13:20:27.438" v="1465" actId="478"/>
          <ac:spMkLst>
            <pc:docMk/>
            <pc:sldMk cId="2441000428" sldId="293"/>
            <ac:spMk id="9" creationId="{A8A29C75-87DE-8EB9-ED9A-83E075C15853}"/>
          </ac:spMkLst>
        </pc:spChg>
        <pc:spChg chg="del mod">
          <ac:chgData name="Shirley Bacso" userId="1e4cdf5d-c0e5-42a4-8053-783b76c3cf7e" providerId="ADAL" clId="{05E249DD-AF7E-4D44-A9AD-38158D9B0ECA}" dt="2024-09-05T13:20:57.858" v="1472" actId="21"/>
          <ac:spMkLst>
            <pc:docMk/>
            <pc:sldMk cId="2441000428" sldId="293"/>
            <ac:spMk id="33" creationId="{59EC2A18-E28D-FFDA-9CE8-4062EF0C639C}"/>
          </ac:spMkLst>
        </pc:spChg>
        <pc:spChg chg="del">
          <ac:chgData name="Shirley Bacso" userId="1e4cdf5d-c0e5-42a4-8053-783b76c3cf7e" providerId="ADAL" clId="{05E249DD-AF7E-4D44-A9AD-38158D9B0ECA}" dt="2024-09-05T13:24:23.526" v="1871" actId="478"/>
          <ac:spMkLst>
            <pc:docMk/>
            <pc:sldMk cId="2441000428" sldId="293"/>
            <ac:spMk id="34" creationId="{AD3CDE95-7101-42DB-54A2-2FA139375FF3}"/>
          </ac:spMkLst>
        </pc:spChg>
        <pc:grpChg chg="add del">
          <ac:chgData name="Shirley Bacso" userId="1e4cdf5d-c0e5-42a4-8053-783b76c3cf7e" providerId="ADAL" clId="{05E249DD-AF7E-4D44-A9AD-38158D9B0ECA}" dt="2024-09-05T13:24:19.674" v="1870" actId="478"/>
          <ac:grpSpMkLst>
            <pc:docMk/>
            <pc:sldMk cId="2441000428" sldId="293"/>
            <ac:grpSpMk id="10" creationId="{5B47F99B-82F7-964E-2786-AE343EC4DFEF}"/>
          </ac:grpSpMkLst>
        </pc:grpChg>
      </pc:sldChg>
      <pc:sldChg chg="delSp modSp add mod">
        <pc:chgData name="Shirley Bacso" userId="1e4cdf5d-c0e5-42a4-8053-783b76c3cf7e" providerId="ADAL" clId="{05E249DD-AF7E-4D44-A9AD-38158D9B0ECA}" dt="2024-09-05T13:42:11.884" v="2354" actId="20577"/>
        <pc:sldMkLst>
          <pc:docMk/>
          <pc:sldMk cId="3802459379" sldId="294"/>
        </pc:sldMkLst>
        <pc:spChg chg="mod">
          <ac:chgData name="Shirley Bacso" userId="1e4cdf5d-c0e5-42a4-8053-783b76c3cf7e" providerId="ADAL" clId="{05E249DD-AF7E-4D44-A9AD-38158D9B0ECA}" dt="2024-09-05T13:42:11.884" v="2354" actId="20577"/>
          <ac:spMkLst>
            <pc:docMk/>
            <pc:sldMk cId="3802459379" sldId="294"/>
            <ac:spMk id="3" creationId="{3F37ED49-9FB3-D9B6-4941-312D95E4CF66}"/>
          </ac:spMkLst>
        </pc:spChg>
        <pc:spChg chg="del">
          <ac:chgData name="Shirley Bacso" userId="1e4cdf5d-c0e5-42a4-8053-783b76c3cf7e" providerId="ADAL" clId="{05E249DD-AF7E-4D44-A9AD-38158D9B0ECA}" dt="2024-09-05T13:37:54.483" v="2325" actId="478"/>
          <ac:spMkLst>
            <pc:docMk/>
            <pc:sldMk cId="3802459379" sldId="294"/>
            <ac:spMk id="5" creationId="{9BF7970A-FDBF-EEC7-8121-F860B3E5CF22}"/>
          </ac:spMkLst>
        </pc:spChg>
        <pc:picChg chg="del">
          <ac:chgData name="Shirley Bacso" userId="1e4cdf5d-c0e5-42a4-8053-783b76c3cf7e" providerId="ADAL" clId="{05E249DD-AF7E-4D44-A9AD-38158D9B0ECA}" dt="2024-09-05T13:37:50.341" v="2324" actId="478"/>
          <ac:picMkLst>
            <pc:docMk/>
            <pc:sldMk cId="3802459379" sldId="294"/>
            <ac:picMk id="4" creationId="{53396C26-361B-0225-A37D-D2720E4786DC}"/>
          </ac:picMkLst>
        </pc:picChg>
      </pc:sldChg>
      <pc:sldChg chg="addSp delSp modSp add mod ord modAnim modNotesTx">
        <pc:chgData name="Shirley Bacso" userId="1e4cdf5d-c0e5-42a4-8053-783b76c3cf7e" providerId="ADAL" clId="{05E249DD-AF7E-4D44-A9AD-38158D9B0ECA}" dt="2024-09-06T07:53:30.919" v="2582" actId="20577"/>
        <pc:sldMkLst>
          <pc:docMk/>
          <pc:sldMk cId="483703946" sldId="295"/>
        </pc:sldMkLst>
        <pc:spChg chg="add del">
          <ac:chgData name="Shirley Bacso" userId="1e4cdf5d-c0e5-42a4-8053-783b76c3cf7e" providerId="ADAL" clId="{05E249DD-AF7E-4D44-A9AD-38158D9B0ECA}" dt="2024-09-06T07:53:26.248" v="2580" actId="478"/>
          <ac:spMkLst>
            <pc:docMk/>
            <pc:sldMk cId="483703946" sldId="295"/>
            <ac:spMk id="4" creationId="{141E7A2B-1FA6-9C2D-2169-AE4C8B555891}"/>
          </ac:spMkLst>
        </pc:spChg>
        <pc:spChg chg="mod">
          <ac:chgData name="Shirley Bacso" userId="1e4cdf5d-c0e5-42a4-8053-783b76c3cf7e" providerId="ADAL" clId="{05E249DD-AF7E-4D44-A9AD-38158D9B0ECA}" dt="2024-09-06T07:42:42.016" v="2493" actId="1076"/>
          <ac:spMkLst>
            <pc:docMk/>
            <pc:sldMk cId="483703946" sldId="295"/>
            <ac:spMk id="35" creationId="{2EBFF7B4-583A-E0AE-306C-C119F7BDB581}"/>
          </ac:spMkLst>
        </pc:spChg>
        <pc:spChg chg="mod">
          <ac:chgData name="Shirley Bacso" userId="1e4cdf5d-c0e5-42a4-8053-783b76c3cf7e" providerId="ADAL" clId="{05E249DD-AF7E-4D44-A9AD-38158D9B0ECA}" dt="2024-09-06T07:46:21.055" v="2525" actId="208"/>
          <ac:spMkLst>
            <pc:docMk/>
            <pc:sldMk cId="483703946" sldId="295"/>
            <ac:spMk id="46" creationId="{AD6D0877-3775-2C1F-D7F2-3F079B60E985}"/>
          </ac:spMkLst>
        </pc:spChg>
        <pc:spChg chg="add mod">
          <ac:chgData name="Shirley Bacso" userId="1e4cdf5d-c0e5-42a4-8053-783b76c3cf7e" providerId="ADAL" clId="{05E249DD-AF7E-4D44-A9AD-38158D9B0ECA}" dt="2024-09-06T07:46:27.198" v="2526" actId="208"/>
          <ac:spMkLst>
            <pc:docMk/>
            <pc:sldMk cId="483703946" sldId="295"/>
            <ac:spMk id="51" creationId="{F558F347-12E7-7CF0-9EEE-5BCB3E3B39DE}"/>
          </ac:spMkLst>
        </pc:spChg>
        <pc:spChg chg="add mod">
          <ac:chgData name="Shirley Bacso" userId="1e4cdf5d-c0e5-42a4-8053-783b76c3cf7e" providerId="ADAL" clId="{05E249DD-AF7E-4D44-A9AD-38158D9B0ECA}" dt="2024-09-06T07:47:13.553" v="2531" actId="207"/>
          <ac:spMkLst>
            <pc:docMk/>
            <pc:sldMk cId="483703946" sldId="295"/>
            <ac:spMk id="52" creationId="{41CC9534-301F-9D41-A6C0-B122014AC1D3}"/>
          </ac:spMkLst>
        </pc:spChg>
        <pc:spChg chg="add mod">
          <ac:chgData name="Shirley Bacso" userId="1e4cdf5d-c0e5-42a4-8053-783b76c3cf7e" providerId="ADAL" clId="{05E249DD-AF7E-4D44-A9AD-38158D9B0ECA}" dt="2024-09-06T07:49:01.998" v="2544" actId="164"/>
          <ac:spMkLst>
            <pc:docMk/>
            <pc:sldMk cId="483703946" sldId="295"/>
            <ac:spMk id="53" creationId="{AA559BD4-A9B7-AA69-8C6B-9FE07729059B}"/>
          </ac:spMkLst>
        </pc:spChg>
        <pc:spChg chg="mod">
          <ac:chgData name="Shirley Bacso" userId="1e4cdf5d-c0e5-42a4-8053-783b76c3cf7e" providerId="ADAL" clId="{05E249DD-AF7E-4D44-A9AD-38158D9B0ECA}" dt="2024-09-06T07:51:48.321" v="2565" actId="1036"/>
          <ac:spMkLst>
            <pc:docMk/>
            <pc:sldMk cId="483703946" sldId="295"/>
            <ac:spMk id="55" creationId="{12CC5EAA-BDD9-E123-EA56-92B35F7C948F}"/>
          </ac:spMkLst>
        </pc:spChg>
        <pc:spChg chg="add mod">
          <ac:chgData name="Shirley Bacso" userId="1e4cdf5d-c0e5-42a4-8053-783b76c3cf7e" providerId="ADAL" clId="{05E249DD-AF7E-4D44-A9AD-38158D9B0ECA}" dt="2024-09-06T07:51:27.282" v="2555" actId="1038"/>
          <ac:spMkLst>
            <pc:docMk/>
            <pc:sldMk cId="483703946" sldId="295"/>
            <ac:spMk id="56" creationId="{1F96D731-12F3-283C-075F-B8EFA28DA682}"/>
          </ac:spMkLst>
        </pc:spChg>
        <pc:spChg chg="add del mod">
          <ac:chgData name="Shirley Bacso" userId="1e4cdf5d-c0e5-42a4-8053-783b76c3cf7e" providerId="ADAL" clId="{05E249DD-AF7E-4D44-A9AD-38158D9B0ECA}" dt="2024-09-06T07:53:26.248" v="2580" actId="478"/>
          <ac:spMkLst>
            <pc:docMk/>
            <pc:sldMk cId="483703946" sldId="295"/>
            <ac:spMk id="60" creationId="{1BA44825-B481-B5AF-B96B-32D77352EB82}"/>
          </ac:spMkLst>
        </pc:spChg>
        <pc:spChg chg="add del mod">
          <ac:chgData name="Shirley Bacso" userId="1e4cdf5d-c0e5-42a4-8053-783b76c3cf7e" providerId="ADAL" clId="{05E249DD-AF7E-4D44-A9AD-38158D9B0ECA}" dt="2024-09-06T07:53:24.367" v="2578" actId="22"/>
          <ac:spMkLst>
            <pc:docMk/>
            <pc:sldMk cId="483703946" sldId="295"/>
            <ac:spMk id="62" creationId="{633A1018-47CB-1F92-8591-02FB9CC5067F}"/>
          </ac:spMkLst>
        </pc:spChg>
        <pc:grpChg chg="mod">
          <ac:chgData name="Shirley Bacso" userId="1e4cdf5d-c0e5-42a4-8053-783b76c3cf7e" providerId="ADAL" clId="{05E249DD-AF7E-4D44-A9AD-38158D9B0ECA}" dt="2024-09-06T07:41:05.255" v="2435" actId="1076"/>
          <ac:grpSpMkLst>
            <pc:docMk/>
            <pc:sldMk cId="483703946" sldId="295"/>
            <ac:grpSpMk id="18" creationId="{A91711B9-B098-D41A-2DBB-3DBE71418435}"/>
          </ac:grpSpMkLst>
        </pc:grpChg>
        <pc:grpChg chg="add mod">
          <ac:chgData name="Shirley Bacso" userId="1e4cdf5d-c0e5-42a4-8053-783b76c3cf7e" providerId="ADAL" clId="{05E249DD-AF7E-4D44-A9AD-38158D9B0ECA}" dt="2024-09-06T07:45:56.776" v="2522" actId="164"/>
          <ac:grpSpMkLst>
            <pc:docMk/>
            <pc:sldMk cId="483703946" sldId="295"/>
            <ac:grpSpMk id="54" creationId="{1275C54A-BAA0-AE9E-F766-B5D719502589}"/>
          </ac:grpSpMkLst>
        </pc:grpChg>
        <pc:grpChg chg="add mod">
          <ac:chgData name="Shirley Bacso" userId="1e4cdf5d-c0e5-42a4-8053-783b76c3cf7e" providerId="ADAL" clId="{05E249DD-AF7E-4D44-A9AD-38158D9B0ECA}" dt="2024-09-06T07:49:01.998" v="2544" actId="164"/>
          <ac:grpSpMkLst>
            <pc:docMk/>
            <pc:sldMk cId="483703946" sldId="295"/>
            <ac:grpSpMk id="57" creationId="{7223FB44-B14A-6751-375B-A85CA0B11EE9}"/>
          </ac:grpSpMkLst>
        </pc:grpChg>
        <pc:grpChg chg="add mod">
          <ac:chgData name="Shirley Bacso" userId="1e4cdf5d-c0e5-42a4-8053-783b76c3cf7e" providerId="ADAL" clId="{05E249DD-AF7E-4D44-A9AD-38158D9B0ECA}" dt="2024-09-06T07:49:01.998" v="2544" actId="164"/>
          <ac:grpSpMkLst>
            <pc:docMk/>
            <pc:sldMk cId="483703946" sldId="295"/>
            <ac:grpSpMk id="58" creationId="{0B094DEA-5E71-6BD7-09D8-F5B0DDA28A6A}"/>
          </ac:grpSpMkLst>
        </pc:grpChg>
        <pc:picChg chg="add del mod">
          <ac:chgData name="Shirley Bacso" userId="1e4cdf5d-c0e5-42a4-8053-783b76c3cf7e" providerId="ADAL" clId="{05E249DD-AF7E-4D44-A9AD-38158D9B0ECA}" dt="2024-09-06T07:38:25.407" v="2402" actId="478"/>
          <ac:picMkLst>
            <pc:docMk/>
            <pc:sldMk cId="483703946" sldId="295"/>
            <ac:picMk id="10" creationId="{1E9E56E2-D1D3-93CC-5DD0-C1A1A70994F3}"/>
          </ac:picMkLst>
        </pc:picChg>
        <pc:picChg chg="add mod">
          <ac:chgData name="Shirley Bacso" userId="1e4cdf5d-c0e5-42a4-8053-783b76c3cf7e" providerId="ADAL" clId="{05E249DD-AF7E-4D44-A9AD-38158D9B0ECA}" dt="2024-09-06T07:48:38.947" v="2541" actId="164"/>
          <ac:picMkLst>
            <pc:docMk/>
            <pc:sldMk cId="483703946" sldId="295"/>
            <ac:picMk id="40" creationId="{CE42D902-5DC6-28F5-2939-BB2DBB757341}"/>
          </ac:picMkLst>
        </pc:picChg>
      </pc:sldChg>
    </pc:docChg>
  </pc:docChgLst>
</pc:chgInfo>
</file>

<file path=ppt/comments/modernComment_10D_86A0FEB3.xml><?xml version="1.0" encoding="utf-8"?>
<p188:cmLst xmlns:a="http://schemas.openxmlformats.org/drawingml/2006/main" xmlns:r="http://schemas.openxmlformats.org/officeDocument/2006/relationships" xmlns:p188="http://schemas.microsoft.com/office/powerpoint/2018/8/main">
  <p188:cm id="{DF245C4D-8382-4967-B17D-C9EFE620BF4E}" authorId="{E0F8CC49-D002-1238-9AF1-B3B9E2DA77D3}" created="2024-08-22T14:35:19.403">
    <pc:sldMkLst xmlns:pc="http://schemas.microsoft.com/office/powerpoint/2013/main/command">
      <pc:docMk/>
      <pc:sldMk cId="2258697907" sldId="269"/>
    </pc:sldMkLst>
    <p188:txBody>
      <a:bodyPr/>
      <a:lstStyle/>
      <a:p>
        <a:r>
          <a:rPr lang="en-NL"/>
          <a:t>Neo4j</a:t>
        </a:r>
      </a:p>
    </p188:txBody>
  </p188:cm>
</p188:cmLst>
</file>

<file path=ppt/comments/modernComment_113_4AF8F2EE.xml><?xml version="1.0" encoding="utf-8"?>
<p188:cmLst xmlns:a="http://schemas.openxmlformats.org/drawingml/2006/main" xmlns:r="http://schemas.openxmlformats.org/officeDocument/2006/relationships" xmlns:p188="http://schemas.microsoft.com/office/powerpoint/2018/8/main">
  <p188:cm id="{02901035-9DD8-44DD-821E-1F9E095B93F0}" authorId="{E0F8CC49-D002-1238-9AF1-B3B9E2DA77D3}" created="2024-08-22T14:35:27.690">
    <pc:sldMkLst xmlns:pc="http://schemas.microsoft.com/office/powerpoint/2013/main/command">
      <pc:docMk/>
      <pc:sldMk cId="1257829102" sldId="275"/>
    </pc:sldMkLst>
    <p188:txBody>
      <a:bodyPr/>
      <a:lstStyle/>
      <a:p>
        <a:r>
          <a:rPr lang="en-NL"/>
          <a:t>Neo4j</a:t>
        </a:r>
      </a:p>
    </p188:txBody>
  </p188:cm>
</p188:cmLst>
</file>

<file path=ppt/comments/modernComment_116_4E1EC2BF.xml><?xml version="1.0" encoding="utf-8"?>
<p188:cmLst xmlns:a="http://schemas.openxmlformats.org/drawingml/2006/main" xmlns:r="http://schemas.openxmlformats.org/officeDocument/2006/relationships" xmlns:p188="http://schemas.microsoft.com/office/powerpoint/2018/8/main">
  <p188:cm id="{F8558B8F-2A6F-488C-AD9B-81C503798B65}" authorId="{E0F8CC49-D002-1238-9AF1-B3B9E2DA77D3}" created="2024-08-22T14:35:08.043">
    <pc:sldMkLst xmlns:pc="http://schemas.microsoft.com/office/powerpoint/2013/main/command">
      <pc:docMk/>
      <pc:sldMk cId="1310638783" sldId="278"/>
    </pc:sldMkLst>
    <p188:txBody>
      <a:bodyPr/>
      <a:lstStyle/>
      <a:p>
        <a:r>
          <a:rPr lang="en-NL"/>
          <a:t>Neo4j</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619364"/>
          </a:xfrm>
          <a:prstGeom prst="rect">
            <a:avLst/>
          </a:prstGeom>
        </p:spPr>
        <p:txBody>
          <a:bodyPr vert="horz" lIns="112334" tIns="56167" rIns="112334" bIns="56167" rtlCol="0"/>
          <a:lstStyle>
            <a:lvl1pPr algn="l">
              <a:defRPr sz="1500"/>
            </a:lvl1pPr>
          </a:lstStyle>
          <a:p>
            <a:endParaRPr lang="en-NL"/>
          </a:p>
        </p:txBody>
      </p:sp>
      <p:sp>
        <p:nvSpPr>
          <p:cNvPr id="3" name="Date Placeholder 2"/>
          <p:cNvSpPr>
            <a:spLocks noGrp="1"/>
          </p:cNvSpPr>
          <p:nvPr>
            <p:ph type="dt" idx="1"/>
          </p:nvPr>
        </p:nvSpPr>
        <p:spPr>
          <a:xfrm>
            <a:off x="4143587" y="0"/>
            <a:ext cx="3169920" cy="619364"/>
          </a:xfrm>
          <a:prstGeom prst="rect">
            <a:avLst/>
          </a:prstGeom>
        </p:spPr>
        <p:txBody>
          <a:bodyPr vert="horz" lIns="112334" tIns="56167" rIns="112334" bIns="56167" rtlCol="0"/>
          <a:lstStyle>
            <a:lvl1pPr algn="r">
              <a:defRPr sz="1500"/>
            </a:lvl1pPr>
          </a:lstStyle>
          <a:p>
            <a:fld id="{9F2F7975-DCB9-4BE7-B638-C11DA1009D83}" type="datetimeFigureOut">
              <a:rPr lang="en-NL" smtClean="0"/>
              <a:t>05/09/2024</a:t>
            </a:fld>
            <a:endParaRPr lang="en-NL"/>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334" tIns="56167" rIns="112334" bIns="56167" rtlCol="0" anchor="ctr"/>
          <a:lstStyle/>
          <a:p>
            <a:endParaRPr lang="en-NL"/>
          </a:p>
        </p:txBody>
      </p:sp>
      <p:sp>
        <p:nvSpPr>
          <p:cNvPr id="5" name="Notes Placeholder 4"/>
          <p:cNvSpPr>
            <a:spLocks noGrp="1"/>
          </p:cNvSpPr>
          <p:nvPr>
            <p:ph type="body" sz="quarter" idx="3"/>
          </p:nvPr>
        </p:nvSpPr>
        <p:spPr>
          <a:xfrm>
            <a:off x="731520" y="5940742"/>
            <a:ext cx="5852160" cy="4860608"/>
          </a:xfrm>
          <a:prstGeom prst="rect">
            <a:avLst/>
          </a:prstGeom>
        </p:spPr>
        <p:txBody>
          <a:bodyPr vert="horz" lIns="112334" tIns="56167" rIns="112334" bIns="5616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11725038"/>
            <a:ext cx="3169920" cy="619362"/>
          </a:xfrm>
          <a:prstGeom prst="rect">
            <a:avLst/>
          </a:prstGeom>
        </p:spPr>
        <p:txBody>
          <a:bodyPr vert="horz" lIns="112334" tIns="56167" rIns="112334" bIns="56167" rtlCol="0" anchor="b"/>
          <a:lstStyle>
            <a:lvl1pPr algn="l">
              <a:defRPr sz="1500"/>
            </a:lvl1pPr>
          </a:lstStyle>
          <a:p>
            <a:endParaRPr lang="en-NL"/>
          </a:p>
        </p:txBody>
      </p:sp>
      <p:sp>
        <p:nvSpPr>
          <p:cNvPr id="7" name="Slide Number Placeholder 6"/>
          <p:cNvSpPr>
            <a:spLocks noGrp="1"/>
          </p:cNvSpPr>
          <p:nvPr>
            <p:ph type="sldNum" sz="quarter" idx="5"/>
          </p:nvPr>
        </p:nvSpPr>
        <p:spPr>
          <a:xfrm>
            <a:off x="4143587" y="11725038"/>
            <a:ext cx="3169920" cy="619362"/>
          </a:xfrm>
          <a:prstGeom prst="rect">
            <a:avLst/>
          </a:prstGeom>
        </p:spPr>
        <p:txBody>
          <a:bodyPr vert="horz" lIns="112334" tIns="56167" rIns="112334" bIns="56167" rtlCol="0" anchor="b"/>
          <a:lstStyle>
            <a:lvl1pPr algn="r">
              <a:defRPr sz="1500"/>
            </a:lvl1pPr>
          </a:lstStyle>
          <a:p>
            <a:fld id="{67D13D21-144B-41A8-A3CB-50EA07ABF337}" type="slidenum">
              <a:rPr lang="en-NL" smtClean="0"/>
              <a:t>‹#›</a:t>
            </a:fld>
            <a:endParaRPr lang="en-NL"/>
          </a:p>
        </p:txBody>
      </p:sp>
    </p:spTree>
    <p:extLst>
      <p:ext uri="{BB962C8B-B14F-4D97-AF65-F5344CB8AC3E}">
        <p14:creationId xmlns:p14="http://schemas.microsoft.com/office/powerpoint/2010/main" val="239179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3</a:t>
            </a:fld>
            <a:endParaRPr lang="en-NL"/>
          </a:p>
        </p:txBody>
      </p:sp>
    </p:spTree>
    <p:extLst>
      <p:ext uri="{BB962C8B-B14F-4D97-AF65-F5344CB8AC3E}">
        <p14:creationId xmlns:p14="http://schemas.microsoft.com/office/powerpoint/2010/main" val="2895921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0626" indent="-210626">
              <a:buFontTx/>
              <a:buChar char="-"/>
            </a:pPr>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13</a:t>
            </a:fld>
            <a:endParaRPr lang="en-NL"/>
          </a:p>
        </p:txBody>
      </p:sp>
    </p:spTree>
    <p:extLst>
      <p:ext uri="{BB962C8B-B14F-4D97-AF65-F5344CB8AC3E}">
        <p14:creationId xmlns:p14="http://schemas.microsoft.com/office/powerpoint/2010/main" val="151267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14</a:t>
            </a:fld>
            <a:endParaRPr lang="en-NL"/>
          </a:p>
        </p:txBody>
      </p:sp>
    </p:spTree>
    <p:extLst>
      <p:ext uri="{BB962C8B-B14F-4D97-AF65-F5344CB8AC3E}">
        <p14:creationId xmlns:p14="http://schemas.microsoft.com/office/powerpoint/2010/main" val="1410117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0626" indent="-210626">
              <a:buFontTx/>
              <a:buChar char="-"/>
            </a:pPr>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16</a:t>
            </a:fld>
            <a:endParaRPr lang="en-NL"/>
          </a:p>
        </p:txBody>
      </p:sp>
    </p:spTree>
    <p:extLst>
      <p:ext uri="{BB962C8B-B14F-4D97-AF65-F5344CB8AC3E}">
        <p14:creationId xmlns:p14="http://schemas.microsoft.com/office/powerpoint/2010/main" val="1184928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0626" indent="-210626">
              <a:buFontTx/>
              <a:buChar char="-"/>
            </a:pPr>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17</a:t>
            </a:fld>
            <a:endParaRPr lang="en-NL"/>
          </a:p>
        </p:txBody>
      </p:sp>
    </p:spTree>
    <p:extLst>
      <p:ext uri="{BB962C8B-B14F-4D97-AF65-F5344CB8AC3E}">
        <p14:creationId xmlns:p14="http://schemas.microsoft.com/office/powerpoint/2010/main" val="3843005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19</a:t>
            </a:fld>
            <a:endParaRPr lang="en-NL"/>
          </a:p>
        </p:txBody>
      </p:sp>
    </p:spTree>
    <p:extLst>
      <p:ext uri="{BB962C8B-B14F-4D97-AF65-F5344CB8AC3E}">
        <p14:creationId xmlns:p14="http://schemas.microsoft.com/office/powerpoint/2010/main" val="227149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session - </a:t>
            </a:r>
            <a:r>
              <a:rPr lang="en-US" i="1" dirty="0"/>
              <a:t>Stories and datasets for today, </a:t>
            </a:r>
            <a:r>
              <a:rPr lang="en-US" dirty="0"/>
              <a:t>we will demonstrate just that.</a:t>
            </a:r>
          </a:p>
        </p:txBody>
      </p:sp>
      <p:sp>
        <p:nvSpPr>
          <p:cNvPr id="4" name="Slide Number Placeholder 3"/>
          <p:cNvSpPr>
            <a:spLocks noGrp="1"/>
          </p:cNvSpPr>
          <p:nvPr>
            <p:ph type="sldNum" sz="quarter" idx="5"/>
          </p:nvPr>
        </p:nvSpPr>
        <p:spPr/>
        <p:txBody>
          <a:bodyPr/>
          <a:lstStyle/>
          <a:p>
            <a:fld id="{67D13D21-144B-41A8-A3CB-50EA07ABF337}" type="slidenum">
              <a:rPr lang="en-NL" smtClean="0"/>
              <a:t>20</a:t>
            </a:fld>
            <a:endParaRPr lang="en-NL"/>
          </a:p>
        </p:txBody>
      </p:sp>
    </p:spTree>
    <p:extLst>
      <p:ext uri="{BB962C8B-B14F-4D97-AF65-F5344CB8AC3E}">
        <p14:creationId xmlns:p14="http://schemas.microsoft.com/office/powerpoint/2010/main" val="800409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i="1" dirty="0">
                <a:solidFill>
                  <a:srgbClr val="C00000"/>
                </a:solidFill>
              </a:rPr>
              <a:t>Graph vs relational, starting similar, implemented differently</a:t>
            </a:r>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22</a:t>
            </a:fld>
            <a:endParaRPr lang="en-NL"/>
          </a:p>
        </p:txBody>
      </p:sp>
    </p:spTree>
    <p:extLst>
      <p:ext uri="{BB962C8B-B14F-4D97-AF65-F5344CB8AC3E}">
        <p14:creationId xmlns:p14="http://schemas.microsoft.com/office/powerpoint/2010/main" val="340579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23</a:t>
            </a:fld>
            <a:endParaRPr lang="en-NL"/>
          </a:p>
        </p:txBody>
      </p:sp>
    </p:spTree>
    <p:extLst>
      <p:ext uri="{BB962C8B-B14F-4D97-AF65-F5344CB8AC3E}">
        <p14:creationId xmlns:p14="http://schemas.microsoft.com/office/powerpoint/2010/main" val="84055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distribution of the populations: All coworker, managers, coworkers having changes and see if the patterns change? Or are there any patterns? (Hint: pattern could mean bias)</a:t>
            </a:r>
          </a:p>
          <a:p>
            <a:endParaRPr lang="en-US" dirty="0"/>
          </a:p>
          <a:p>
            <a:endParaRPr lang="en-US" dirty="0"/>
          </a:p>
          <a:p>
            <a:r>
              <a:rPr lang="en-US" dirty="0"/>
              <a:t>In the event of a major org. transformation, many job titles were changed. How can we capture the realistic movement, excl. the impact of the transformation?</a:t>
            </a:r>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24</a:t>
            </a:fld>
            <a:endParaRPr lang="en-NL"/>
          </a:p>
        </p:txBody>
      </p:sp>
    </p:spTree>
    <p:extLst>
      <p:ext uri="{BB962C8B-B14F-4D97-AF65-F5344CB8AC3E}">
        <p14:creationId xmlns:p14="http://schemas.microsoft.com/office/powerpoint/2010/main" val="3261860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1 of the constraints: Stock. Check if we have stock to facilitate changes on delivery date, products, quantity of the products. </a:t>
            </a:r>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26</a:t>
            </a:fld>
            <a:endParaRPr lang="en-NL"/>
          </a:p>
        </p:txBody>
      </p:sp>
    </p:spTree>
    <p:extLst>
      <p:ext uri="{BB962C8B-B14F-4D97-AF65-F5344CB8AC3E}">
        <p14:creationId xmlns:p14="http://schemas.microsoft.com/office/powerpoint/2010/main" val="122585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4</a:t>
            </a:fld>
            <a:endParaRPr lang="en-NL"/>
          </a:p>
        </p:txBody>
      </p:sp>
    </p:spTree>
    <p:extLst>
      <p:ext uri="{BB962C8B-B14F-4D97-AF65-F5344CB8AC3E}">
        <p14:creationId xmlns:p14="http://schemas.microsoft.com/office/powerpoint/2010/main" val="47189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1 of the constraints: Stock. Check if we have stock to facilitate changes on delivery date, products, quantity of the products. </a:t>
            </a:r>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27</a:t>
            </a:fld>
            <a:endParaRPr lang="en-NL"/>
          </a:p>
        </p:txBody>
      </p:sp>
    </p:spTree>
    <p:extLst>
      <p:ext uri="{BB962C8B-B14F-4D97-AF65-F5344CB8AC3E}">
        <p14:creationId xmlns:p14="http://schemas.microsoft.com/office/powerpoint/2010/main" val="242649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working in the Product and Range Knowledge Domain</a:t>
            </a:r>
          </a:p>
          <a:p>
            <a:r>
              <a:rPr lang="en-US" dirty="0"/>
              <a:t>Transfer our IKEA HF knowledge to Customers</a:t>
            </a:r>
            <a:endParaRPr lang="en-NL" dirty="0"/>
          </a:p>
          <a:p>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5</a:t>
            </a:fld>
            <a:endParaRPr lang="en-NL"/>
          </a:p>
        </p:txBody>
      </p:sp>
    </p:spTree>
    <p:extLst>
      <p:ext uri="{BB962C8B-B14F-4D97-AF65-F5344CB8AC3E}">
        <p14:creationId xmlns:p14="http://schemas.microsoft.com/office/powerpoint/2010/main" val="157978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7</a:t>
            </a:fld>
            <a:endParaRPr lang="en-NL"/>
          </a:p>
        </p:txBody>
      </p:sp>
    </p:spTree>
    <p:extLst>
      <p:ext uri="{BB962C8B-B14F-4D97-AF65-F5344CB8AC3E}">
        <p14:creationId xmlns:p14="http://schemas.microsoft.com/office/powerpoint/2010/main" val="253199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FAQ – “Knowledge Graph? Haven’t we already had it already? The one created by Inter IKEA.”</a:t>
            </a:r>
          </a:p>
          <a:p>
            <a:r>
              <a:rPr lang="en-US" dirty="0"/>
              <a:t>It is a Product and Home Furnishing Knowledge Graph. The audience is Customer.</a:t>
            </a:r>
          </a:p>
          <a:p>
            <a:pPr defTabSz="1123340">
              <a:defRPr/>
            </a:pPr>
            <a:r>
              <a:rPr lang="en-US" dirty="0"/>
              <a:t>As you can see here: The product is the subject. Product information: Name, type, color, size, price, material, key features, etc.</a:t>
            </a:r>
          </a:p>
          <a:p>
            <a:pPr defTabSz="1123340">
              <a:defRPr/>
            </a:pPr>
            <a:r>
              <a:rPr lang="en-US" dirty="0"/>
              <a:t>in a tabular format, are typically stored as columns. But they can be unstructured data, such as pictures.</a:t>
            </a:r>
            <a:endParaRPr lang="en-NL" dirty="0"/>
          </a:p>
          <a:p>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8</a:t>
            </a:fld>
            <a:endParaRPr lang="en-NL"/>
          </a:p>
        </p:txBody>
      </p:sp>
    </p:spTree>
    <p:extLst>
      <p:ext uri="{BB962C8B-B14F-4D97-AF65-F5344CB8AC3E}">
        <p14:creationId xmlns:p14="http://schemas.microsoft.com/office/powerpoint/2010/main" val="344902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I’m working on is having these data as the subject, for example, Product Color. Its definition, organizing structure, type, format, reference value, rules, constraint, etc., all the information about the data stored in this column connected into the knowledge. </a:t>
            </a:r>
          </a:p>
          <a:p>
            <a:r>
              <a:rPr lang="en-US" dirty="0"/>
              <a:t>We often joke “metadata” of “metadata”. It’s actually “metadata” of “data”.</a:t>
            </a:r>
          </a:p>
        </p:txBody>
      </p:sp>
      <p:sp>
        <p:nvSpPr>
          <p:cNvPr id="4" name="Slide Number Placeholder 3"/>
          <p:cNvSpPr>
            <a:spLocks noGrp="1"/>
          </p:cNvSpPr>
          <p:nvPr>
            <p:ph type="sldNum" sz="quarter" idx="5"/>
          </p:nvPr>
        </p:nvSpPr>
        <p:spPr/>
        <p:txBody>
          <a:bodyPr/>
          <a:lstStyle/>
          <a:p>
            <a:fld id="{67D13D21-144B-41A8-A3CB-50EA07ABF337}" type="slidenum">
              <a:rPr lang="en-NL" smtClean="0"/>
              <a:t>9</a:t>
            </a:fld>
            <a:endParaRPr lang="en-NL"/>
          </a:p>
        </p:txBody>
      </p:sp>
    </p:spTree>
    <p:extLst>
      <p:ext uri="{BB962C8B-B14F-4D97-AF65-F5344CB8AC3E}">
        <p14:creationId xmlns:p14="http://schemas.microsoft.com/office/powerpoint/2010/main" val="2302489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I’m working on is having these data as the subject, for example, Product Color. Its definition, organizing structure, type, format, reference value, rules, constraint</a:t>
            </a:r>
            <a:r>
              <a:rPr lang="en-US"/>
              <a:t>, etc., </a:t>
            </a:r>
            <a:r>
              <a:rPr lang="en-US" dirty="0"/>
              <a:t>all the information about the data stored in this column connected into the knowledge. </a:t>
            </a:r>
          </a:p>
          <a:p>
            <a:r>
              <a:rPr lang="en-US" dirty="0"/>
              <a:t>They are often referred as “metadata”. </a:t>
            </a:r>
          </a:p>
        </p:txBody>
      </p:sp>
      <p:sp>
        <p:nvSpPr>
          <p:cNvPr id="4" name="Slide Number Placeholder 3"/>
          <p:cNvSpPr>
            <a:spLocks noGrp="1"/>
          </p:cNvSpPr>
          <p:nvPr>
            <p:ph type="sldNum" sz="quarter" idx="5"/>
          </p:nvPr>
        </p:nvSpPr>
        <p:spPr/>
        <p:txBody>
          <a:bodyPr/>
          <a:lstStyle/>
          <a:p>
            <a:fld id="{67D13D21-144B-41A8-A3CB-50EA07ABF337}" type="slidenum">
              <a:rPr lang="en-NL" smtClean="0"/>
              <a:t>10</a:t>
            </a:fld>
            <a:endParaRPr lang="en-NL"/>
          </a:p>
        </p:txBody>
      </p:sp>
    </p:spTree>
    <p:extLst>
      <p:ext uri="{BB962C8B-B14F-4D97-AF65-F5344CB8AC3E}">
        <p14:creationId xmlns:p14="http://schemas.microsoft.com/office/powerpoint/2010/main" val="230248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the same picture is about how to use the product – MALINDA chair pad. Now the picture is the subject. The list of information is the metadata of this picture.</a:t>
            </a:r>
          </a:p>
          <a:p>
            <a:r>
              <a:rPr lang="en-US" dirty="0"/>
              <a:t>A photographer will love to have this information.</a:t>
            </a:r>
          </a:p>
        </p:txBody>
      </p:sp>
      <p:sp>
        <p:nvSpPr>
          <p:cNvPr id="4" name="Slide Number Placeholder 3"/>
          <p:cNvSpPr>
            <a:spLocks noGrp="1"/>
          </p:cNvSpPr>
          <p:nvPr>
            <p:ph type="sldNum" sz="quarter" idx="5"/>
          </p:nvPr>
        </p:nvSpPr>
        <p:spPr/>
        <p:txBody>
          <a:bodyPr/>
          <a:lstStyle/>
          <a:p>
            <a:fld id="{67D13D21-144B-41A8-A3CB-50EA07ABF337}" type="slidenum">
              <a:rPr lang="en-NL" smtClean="0"/>
              <a:t>11</a:t>
            </a:fld>
            <a:endParaRPr lang="en-NL"/>
          </a:p>
        </p:txBody>
      </p:sp>
    </p:spTree>
    <p:extLst>
      <p:ext uri="{BB962C8B-B14F-4D97-AF65-F5344CB8AC3E}">
        <p14:creationId xmlns:p14="http://schemas.microsoft.com/office/powerpoint/2010/main" val="2858595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0626" indent="-210626">
              <a:buFontTx/>
              <a:buChar char="-"/>
            </a:pPr>
            <a:endParaRPr lang="en-NL" dirty="0"/>
          </a:p>
        </p:txBody>
      </p:sp>
      <p:sp>
        <p:nvSpPr>
          <p:cNvPr id="4" name="Slide Number Placeholder 3"/>
          <p:cNvSpPr>
            <a:spLocks noGrp="1"/>
          </p:cNvSpPr>
          <p:nvPr>
            <p:ph type="sldNum" sz="quarter" idx="5"/>
          </p:nvPr>
        </p:nvSpPr>
        <p:spPr/>
        <p:txBody>
          <a:bodyPr/>
          <a:lstStyle/>
          <a:p>
            <a:fld id="{67D13D21-144B-41A8-A3CB-50EA07ABF337}" type="slidenum">
              <a:rPr lang="en-NL" smtClean="0"/>
              <a:t>12</a:t>
            </a:fld>
            <a:endParaRPr lang="en-NL"/>
          </a:p>
        </p:txBody>
      </p:sp>
    </p:spTree>
    <p:extLst>
      <p:ext uri="{BB962C8B-B14F-4D97-AF65-F5344CB8AC3E}">
        <p14:creationId xmlns:p14="http://schemas.microsoft.com/office/powerpoint/2010/main" val="188615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F64E-867B-D6AE-A41D-80D7388A56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2A99150-F0D5-AE86-7598-17D6DBDBA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0BACEF97-B535-524E-7672-7BCBC940649A}"/>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5" name="Footer Placeholder 4">
            <a:extLst>
              <a:ext uri="{FF2B5EF4-FFF2-40B4-BE49-F238E27FC236}">
                <a16:creationId xmlns:a16="http://schemas.microsoft.com/office/drawing/2014/main" id="{E467EDE4-420F-BE98-BA2B-7D62B45E51B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3A6C080-CF30-35F1-5578-C8B2A518DC9B}"/>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1933957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FFC5-79DF-2269-EAD3-6499F3DEA0FC}"/>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6E3FFF26-D450-DCA5-38D4-BDD87F03C8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2994B0E6-A564-0B95-5F40-D068B00D2984}"/>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5" name="Footer Placeholder 4">
            <a:extLst>
              <a:ext uri="{FF2B5EF4-FFF2-40B4-BE49-F238E27FC236}">
                <a16:creationId xmlns:a16="http://schemas.microsoft.com/office/drawing/2014/main" id="{050D922A-7B46-5860-7644-26358517A23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ED6B1CC-9FC2-FA9B-1905-7F8674C6225D}"/>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3029986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B00B2-EB44-35ED-5CA9-378CCEE1C1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3A40950-220B-7A15-B789-DA163DAA68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5FC5EA4-13C6-9FA0-D5A6-1ED3D5E3C038}"/>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5" name="Footer Placeholder 4">
            <a:extLst>
              <a:ext uri="{FF2B5EF4-FFF2-40B4-BE49-F238E27FC236}">
                <a16:creationId xmlns:a16="http://schemas.microsoft.com/office/drawing/2014/main" id="{C4EA2E09-C08D-8E32-FBE5-A54C06529F4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EFCC2E6-5941-C4A7-229A-4417DD2FB5B8}"/>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991919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065D8-E51C-2F69-38EF-F00428616BDF}"/>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569C16A7-7592-5144-E90A-B17C251328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D85E559-35CC-7F09-5953-698188A901A2}"/>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5" name="Footer Placeholder 4">
            <a:extLst>
              <a:ext uri="{FF2B5EF4-FFF2-40B4-BE49-F238E27FC236}">
                <a16:creationId xmlns:a16="http://schemas.microsoft.com/office/drawing/2014/main" id="{1A90AC4E-4130-4077-070F-5DC30C9F633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F737F59-8609-70A5-FEFA-05E29761AD73}"/>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230561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7BA7-20B3-64D4-A66B-205E07D25E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05565B51-FD43-5813-01E0-ED16A9685D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D9BA41-71F5-38EA-E50F-B3F7A9B3F60E}"/>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5" name="Footer Placeholder 4">
            <a:extLst>
              <a:ext uri="{FF2B5EF4-FFF2-40B4-BE49-F238E27FC236}">
                <a16:creationId xmlns:a16="http://schemas.microsoft.com/office/drawing/2014/main" id="{DBE536DA-74B9-9E40-52BB-F4C8B787ACC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81D57F7-9A4B-DBDE-72D9-7319247A080B}"/>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159654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E7E6-89C8-D310-ACE3-82473008B43D}"/>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29E84FF-F35F-08F9-8D73-C3BB82B3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30B8F04-36EE-6EE5-3A5E-DCC922FAF8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CE8DA01D-809B-6219-8C30-07FF8C00D62B}"/>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6" name="Footer Placeholder 5">
            <a:extLst>
              <a:ext uri="{FF2B5EF4-FFF2-40B4-BE49-F238E27FC236}">
                <a16:creationId xmlns:a16="http://schemas.microsoft.com/office/drawing/2014/main" id="{818B43D1-58EB-3FBA-9DF9-C9F43EA0248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8BFA68D2-F351-E1E8-5794-D11F4FEB5888}"/>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1173654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6C2A-9904-E11C-FB83-64C3733E9772}"/>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36594D9-978C-38EB-0091-9E0D50D7C5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71E5D4-0C74-6167-9B8D-55FF0EC533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2FD43BD1-B51F-CA89-30A1-CC68DDDF9F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BB81AC-274E-10FA-8ADD-596841574E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EFAFF45A-22BC-AD18-383E-D132F2819EA6}"/>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8" name="Footer Placeholder 7">
            <a:extLst>
              <a:ext uri="{FF2B5EF4-FFF2-40B4-BE49-F238E27FC236}">
                <a16:creationId xmlns:a16="http://schemas.microsoft.com/office/drawing/2014/main" id="{6AE361E0-A162-9B9F-0B6C-4DFEB6271479}"/>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5A2EE7-A280-E816-D216-9961153591DD}"/>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3043139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2FC3-4DEE-31CA-4BF0-96A328235A99}"/>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8753CA2D-13CE-96CF-021A-B1923068CD89}"/>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4" name="Footer Placeholder 3">
            <a:extLst>
              <a:ext uri="{FF2B5EF4-FFF2-40B4-BE49-F238E27FC236}">
                <a16:creationId xmlns:a16="http://schemas.microsoft.com/office/drawing/2014/main" id="{EA8D4D27-64D7-8DA1-F8B8-8507D2ECE0FB}"/>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C19FDC13-909A-A5F7-227A-927D5ABE9F91}"/>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919639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0560D8-094F-5301-75CE-327CFCB5381D}"/>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3" name="Footer Placeholder 2">
            <a:extLst>
              <a:ext uri="{FF2B5EF4-FFF2-40B4-BE49-F238E27FC236}">
                <a16:creationId xmlns:a16="http://schemas.microsoft.com/office/drawing/2014/main" id="{8965704D-BBB7-2839-F765-FCCF8E821692}"/>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9223108-8ABC-D55E-ED66-D1B9D0B749D3}"/>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1650115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FD02-9F69-953A-2205-471EB854C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ABC06AD7-64D6-3474-8B85-C28C607DDB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218D54A3-F4FE-2986-EAD1-54B6471C6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DA13D-D8F8-0B94-F231-7F41A3D78D5A}"/>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6" name="Footer Placeholder 5">
            <a:extLst>
              <a:ext uri="{FF2B5EF4-FFF2-40B4-BE49-F238E27FC236}">
                <a16:creationId xmlns:a16="http://schemas.microsoft.com/office/drawing/2014/main" id="{E5623DFD-6533-2778-A17D-D22EFB05897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4A450444-AD5C-429D-FCFF-EE75C1646CD0}"/>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3185845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C597E-A911-5FB4-3D6A-F81DC5D46A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6913DFA2-0AF6-6CBB-B007-3DFE4E573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C02111DF-09DA-1C23-4ACE-9663EB8BB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8837E0-D85F-38B1-3214-D7C15844987A}"/>
              </a:ext>
            </a:extLst>
          </p:cNvPr>
          <p:cNvSpPr>
            <a:spLocks noGrp="1"/>
          </p:cNvSpPr>
          <p:nvPr>
            <p:ph type="dt" sz="half" idx="10"/>
          </p:nvPr>
        </p:nvSpPr>
        <p:spPr/>
        <p:txBody>
          <a:bodyPr/>
          <a:lstStyle/>
          <a:p>
            <a:fld id="{1A7D8FBC-042E-4BBA-83AB-ED3063F44AC4}" type="datetimeFigureOut">
              <a:rPr lang="en-NL" smtClean="0"/>
              <a:t>05/09/2024</a:t>
            </a:fld>
            <a:endParaRPr lang="en-NL"/>
          </a:p>
        </p:txBody>
      </p:sp>
      <p:sp>
        <p:nvSpPr>
          <p:cNvPr id="6" name="Footer Placeholder 5">
            <a:extLst>
              <a:ext uri="{FF2B5EF4-FFF2-40B4-BE49-F238E27FC236}">
                <a16:creationId xmlns:a16="http://schemas.microsoft.com/office/drawing/2014/main" id="{24E44A16-BBED-AA9E-AD75-A69917C75A3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A8FCDCB-AFCC-87DE-41CB-D5BD870ED583}"/>
              </a:ext>
            </a:extLst>
          </p:cNvPr>
          <p:cNvSpPr>
            <a:spLocks noGrp="1"/>
          </p:cNvSpPr>
          <p:nvPr>
            <p:ph type="sldNum" sz="quarter" idx="12"/>
          </p:nvPr>
        </p:nvSpPr>
        <p:spPr/>
        <p:txBody>
          <a:bodyPr/>
          <a:lstStyle/>
          <a:p>
            <a:fld id="{260C9E16-7256-4776-8D37-F749AD5F6F06}" type="slidenum">
              <a:rPr lang="en-NL" smtClean="0"/>
              <a:t>‹#›</a:t>
            </a:fld>
            <a:endParaRPr lang="en-NL"/>
          </a:p>
        </p:txBody>
      </p:sp>
    </p:spTree>
    <p:extLst>
      <p:ext uri="{BB962C8B-B14F-4D97-AF65-F5344CB8AC3E}">
        <p14:creationId xmlns:p14="http://schemas.microsoft.com/office/powerpoint/2010/main" val="2888497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BB3F78-8DEC-CE98-C244-3D51286CBE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C13C330D-5149-F4EF-51BE-FAF0D0A635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F18A7251-79C3-8CB6-3E88-4332388DB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7D8FBC-042E-4BBA-83AB-ED3063F44AC4}" type="datetimeFigureOut">
              <a:rPr lang="en-NL" smtClean="0"/>
              <a:t>05/09/2024</a:t>
            </a:fld>
            <a:endParaRPr lang="en-NL"/>
          </a:p>
        </p:txBody>
      </p:sp>
      <p:sp>
        <p:nvSpPr>
          <p:cNvPr id="5" name="Footer Placeholder 4">
            <a:extLst>
              <a:ext uri="{FF2B5EF4-FFF2-40B4-BE49-F238E27FC236}">
                <a16:creationId xmlns:a16="http://schemas.microsoft.com/office/drawing/2014/main" id="{7CAE9221-B464-F94F-BF1A-C4BF0EB61C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L"/>
          </a:p>
        </p:txBody>
      </p:sp>
      <p:sp>
        <p:nvSpPr>
          <p:cNvPr id="6" name="Slide Number Placeholder 5">
            <a:extLst>
              <a:ext uri="{FF2B5EF4-FFF2-40B4-BE49-F238E27FC236}">
                <a16:creationId xmlns:a16="http://schemas.microsoft.com/office/drawing/2014/main" id="{CD8EBB89-9620-72EA-3817-EB326BE678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0C9E16-7256-4776-8D37-F749AD5F6F06}" type="slidenum">
              <a:rPr lang="en-NL" smtClean="0"/>
              <a:t>‹#›</a:t>
            </a:fld>
            <a:endParaRPr lang="en-NL"/>
          </a:p>
        </p:txBody>
      </p:sp>
    </p:spTree>
    <p:extLst>
      <p:ext uri="{BB962C8B-B14F-4D97-AF65-F5344CB8AC3E}">
        <p14:creationId xmlns:p14="http://schemas.microsoft.com/office/powerpoint/2010/main" val="2930988457"/>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16_4E1EC2BF.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0.png"/><Relationship Id="rId5" Type="http://schemas.openxmlformats.org/officeDocument/2006/relationships/image" Target="../media/image9.jpeg"/><Relationship Id="rId4" Type="http://schemas.microsoft.com/office/2018/10/relationships/comments" Target="../comments/modernComment_10D_86A0FEB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18/10/relationships/comments" Target="../comments/modernComment_113_4AF8F2EE.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5.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17.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hyperlink" Target="https://github.com/neo4j-labs/neodash" TargetMode="External"/><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D0B9339-FD4B-1536-9074-790154DEBA0E}"/>
              </a:ext>
            </a:extLst>
          </p:cNvPr>
          <p:cNvPicPr>
            <a:picLocks noChangeAspect="1"/>
          </p:cNvPicPr>
          <p:nvPr/>
        </p:nvPicPr>
        <p:blipFill>
          <a:blip r:embed="rId2"/>
          <a:srcRect t="11417"/>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820D3-5FBF-00CB-15F7-81DDA0A7053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lvl="1" algn="ctr" rtl="0">
              <a:lnSpc>
                <a:spcPct val="90000"/>
              </a:lnSpc>
              <a:spcBef>
                <a:spcPct val="0"/>
              </a:spcBef>
            </a:pPr>
            <a:r>
              <a:rPr lang="en-US" sz="2300" kern="1200" dirty="0">
                <a:solidFill>
                  <a:schemeClr val="tx1">
                    <a:lumMod val="85000"/>
                    <a:lumOff val="15000"/>
                  </a:schemeClr>
                </a:solidFill>
                <a:latin typeface="+mj-lt"/>
                <a:ea typeface="+mj-ea"/>
                <a:cs typeface="+mj-cs"/>
              </a:rPr>
              <a:t>Data Champions Deep Dive</a:t>
            </a:r>
            <a:br>
              <a:rPr lang="en-US" sz="2300" kern="1200" dirty="0">
                <a:solidFill>
                  <a:schemeClr val="tx1">
                    <a:lumMod val="85000"/>
                    <a:lumOff val="15000"/>
                  </a:schemeClr>
                </a:solidFill>
                <a:latin typeface="+mj-lt"/>
                <a:ea typeface="+mj-ea"/>
                <a:cs typeface="+mj-cs"/>
              </a:rPr>
            </a:br>
            <a:r>
              <a:rPr lang="en-US" sz="2300" kern="1200" dirty="0">
                <a:solidFill>
                  <a:schemeClr val="tx1">
                    <a:lumMod val="85000"/>
                    <a:lumOff val="15000"/>
                  </a:schemeClr>
                </a:solidFill>
                <a:latin typeface="+mj-lt"/>
                <a:ea typeface="+mj-ea"/>
                <a:cs typeface="+mj-cs"/>
              </a:rPr>
              <a:t>Analytics on Graph Database </a:t>
            </a:r>
            <a:r>
              <a:rPr lang="en-US" sz="2300" kern="1200" dirty="0">
                <a:solidFill>
                  <a:schemeClr val="tx1">
                    <a:lumMod val="85000"/>
                    <a:lumOff val="15000"/>
                  </a:schemeClr>
                </a:solidFill>
              </a:rPr>
              <a:t>| Friday, September 20</a:t>
            </a:r>
            <a:endParaRPr lang="en-US" sz="2300" kern="1200" dirty="0">
              <a:solidFill>
                <a:schemeClr val="tx1">
                  <a:lumMod val="85000"/>
                  <a:lumOff val="15000"/>
                </a:schemeClr>
              </a:solidFill>
              <a:latin typeface="+mj-lt"/>
              <a:ea typeface="+mj-ea"/>
              <a:cs typeface="+mj-cs"/>
            </a:endParaRPr>
          </a:p>
        </p:txBody>
      </p:sp>
      <p:cxnSp>
        <p:nvCxnSpPr>
          <p:cNvPr id="26" name="Straight Connector 2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5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1BEA1A6-64F7-3387-1B30-89B6C568C6F5}"/>
              </a:ext>
            </a:extLst>
          </p:cNvPr>
          <p:cNvGrpSpPr/>
          <p:nvPr/>
        </p:nvGrpSpPr>
        <p:grpSpPr>
          <a:xfrm>
            <a:off x="4311725" y="1464584"/>
            <a:ext cx="2794278" cy="2176273"/>
            <a:chOff x="1957454" y="3415172"/>
            <a:chExt cx="2794278" cy="2176273"/>
          </a:xfrm>
        </p:grpSpPr>
        <p:pic>
          <p:nvPicPr>
            <p:cNvPr id="7" name="Picture 6">
              <a:extLst>
                <a:ext uri="{FF2B5EF4-FFF2-40B4-BE49-F238E27FC236}">
                  <a16:creationId xmlns:a16="http://schemas.microsoft.com/office/drawing/2014/main" id="{792FC948-32C7-E8EB-099C-3FEB2C914F99}"/>
                </a:ext>
              </a:extLst>
            </p:cNvPr>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blip>
            <a:srcRect r="21025"/>
            <a:stretch/>
          </p:blipFill>
          <p:spPr>
            <a:xfrm>
              <a:off x="1957454" y="3415172"/>
              <a:ext cx="2087772" cy="2176273"/>
            </a:xfrm>
            <a:prstGeom prst="rect">
              <a:avLst/>
            </a:prstGeom>
            <a:scene3d>
              <a:camera prst="orthographicFront">
                <a:rot lat="3487060" lon="2713348" rev="2746750"/>
              </a:camera>
              <a:lightRig rig="threePt" dir="t"/>
            </a:scene3d>
          </p:spPr>
        </p:pic>
        <p:sp>
          <p:nvSpPr>
            <p:cNvPr id="38" name="Rectangle 37">
              <a:extLst>
                <a:ext uri="{FF2B5EF4-FFF2-40B4-BE49-F238E27FC236}">
                  <a16:creationId xmlns:a16="http://schemas.microsoft.com/office/drawing/2014/main" id="{C39FCF33-E199-76EB-5308-9E51CAB3F002}"/>
                </a:ext>
              </a:extLst>
            </p:cNvPr>
            <p:cNvSpPr/>
            <p:nvPr/>
          </p:nvSpPr>
          <p:spPr>
            <a:xfrm>
              <a:off x="3947160" y="4499498"/>
              <a:ext cx="352958" cy="175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9" name="Picture 38">
              <a:extLst>
                <a:ext uri="{FF2B5EF4-FFF2-40B4-BE49-F238E27FC236}">
                  <a16:creationId xmlns:a16="http://schemas.microsoft.com/office/drawing/2014/main" id="{C5FC316B-79AD-BE6D-708B-25807D14D390}"/>
                </a:ext>
              </a:extLst>
            </p:cNvPr>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blip>
            <a:srcRect l="76594" t="69902" r="4230" b="8176"/>
            <a:stretch/>
          </p:blipFill>
          <p:spPr>
            <a:xfrm>
              <a:off x="4244837" y="4503308"/>
              <a:ext cx="506895" cy="477078"/>
            </a:xfrm>
            <a:prstGeom prst="rect">
              <a:avLst/>
            </a:prstGeom>
            <a:scene3d>
              <a:camera prst="orthographicFront">
                <a:rot lat="3487060" lon="2713348" rev="2746750"/>
              </a:camera>
              <a:lightRig rig="threePt" dir="t"/>
            </a:scene3d>
          </p:spPr>
        </p:pic>
        <p:cxnSp>
          <p:nvCxnSpPr>
            <p:cNvPr id="40" name="Straight Connector 39">
              <a:extLst>
                <a:ext uri="{FF2B5EF4-FFF2-40B4-BE49-F238E27FC236}">
                  <a16:creationId xmlns:a16="http://schemas.microsoft.com/office/drawing/2014/main" id="{CB42C24E-E07F-F3CA-A95E-E7385F15513B}"/>
                </a:ext>
              </a:extLst>
            </p:cNvPr>
            <p:cNvCxnSpPr>
              <a:cxnSpLocks/>
            </p:cNvCxnSpPr>
            <p:nvPr/>
          </p:nvCxnSpPr>
          <p:spPr>
            <a:xfrm flipH="1" flipV="1">
              <a:off x="3331928" y="4526168"/>
              <a:ext cx="972000" cy="15251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4" name="Title 4">
            <a:extLst>
              <a:ext uri="{FF2B5EF4-FFF2-40B4-BE49-F238E27FC236}">
                <a16:creationId xmlns:a16="http://schemas.microsoft.com/office/drawing/2014/main" id="{141E7A2B-1FA6-9C2D-2169-AE4C8B555891}"/>
              </a:ext>
            </a:extLst>
          </p:cNvPr>
          <p:cNvSpPr>
            <a:spLocks noGrp="1"/>
          </p:cNvSpPr>
          <p:nvPr>
            <p:ph type="title"/>
          </p:nvPr>
        </p:nvSpPr>
        <p:spPr>
          <a:xfrm>
            <a:off x="838200" y="365126"/>
            <a:ext cx="10515600" cy="878818"/>
          </a:xfrm>
        </p:spPr>
        <p:txBody>
          <a:bodyPr/>
          <a:lstStyle/>
          <a:p>
            <a:r>
              <a:rPr lang="en-US" dirty="0"/>
              <a:t>Subject differentiates Knowledge Domains</a:t>
            </a:r>
            <a:endParaRPr lang="en-NL" dirty="0"/>
          </a:p>
        </p:txBody>
      </p:sp>
      <p:grpSp>
        <p:nvGrpSpPr>
          <p:cNvPr id="6" name="Group 5">
            <a:extLst>
              <a:ext uri="{FF2B5EF4-FFF2-40B4-BE49-F238E27FC236}">
                <a16:creationId xmlns:a16="http://schemas.microsoft.com/office/drawing/2014/main" id="{33C28560-3250-82D7-3FED-F29367E51EAF}"/>
              </a:ext>
            </a:extLst>
          </p:cNvPr>
          <p:cNvGrpSpPr/>
          <p:nvPr/>
        </p:nvGrpSpPr>
        <p:grpSpPr>
          <a:xfrm>
            <a:off x="3498573" y="1575342"/>
            <a:ext cx="4704902" cy="1839830"/>
            <a:chOff x="3498573" y="1575342"/>
            <a:chExt cx="4704902" cy="1839830"/>
          </a:xfrm>
        </p:grpSpPr>
        <p:grpSp>
          <p:nvGrpSpPr>
            <p:cNvPr id="8" name="Group 7">
              <a:extLst>
                <a:ext uri="{FF2B5EF4-FFF2-40B4-BE49-F238E27FC236}">
                  <a16:creationId xmlns:a16="http://schemas.microsoft.com/office/drawing/2014/main" id="{5E98F9BD-8C7B-FEDB-70AA-08939465F063}"/>
                </a:ext>
              </a:extLst>
            </p:cNvPr>
            <p:cNvGrpSpPr/>
            <p:nvPr/>
          </p:nvGrpSpPr>
          <p:grpSpPr>
            <a:xfrm>
              <a:off x="3498573" y="1575342"/>
              <a:ext cx="3803376" cy="1839830"/>
              <a:chOff x="4194313" y="1953029"/>
              <a:chExt cx="3803376" cy="1839830"/>
            </a:xfrm>
          </p:grpSpPr>
          <p:sp>
            <p:nvSpPr>
              <p:cNvPr id="11" name="TextBox 10">
                <a:extLst>
                  <a:ext uri="{FF2B5EF4-FFF2-40B4-BE49-F238E27FC236}">
                    <a16:creationId xmlns:a16="http://schemas.microsoft.com/office/drawing/2014/main" id="{EBF7ED65-5869-C4C7-12D6-DC25031EFC10}"/>
                  </a:ext>
                </a:extLst>
              </p:cNvPr>
              <p:cNvSpPr txBox="1"/>
              <p:nvPr/>
            </p:nvSpPr>
            <p:spPr>
              <a:xfrm>
                <a:off x="4194313" y="2895467"/>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Definition</a:t>
                </a:r>
                <a:endParaRPr lang="en-NL" dirty="0"/>
              </a:p>
            </p:txBody>
          </p:sp>
          <p:sp>
            <p:nvSpPr>
              <p:cNvPr id="12" name="TextBox 11">
                <a:extLst>
                  <a:ext uri="{FF2B5EF4-FFF2-40B4-BE49-F238E27FC236}">
                    <a16:creationId xmlns:a16="http://schemas.microsoft.com/office/drawing/2014/main" id="{B43827E1-8E5E-B09D-6C39-6B74386C398E}"/>
                  </a:ext>
                </a:extLst>
              </p:cNvPr>
              <p:cNvSpPr txBox="1"/>
              <p:nvPr/>
            </p:nvSpPr>
            <p:spPr>
              <a:xfrm>
                <a:off x="6823184" y="2526135"/>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Structure</a:t>
                </a:r>
                <a:endParaRPr lang="en-NL" dirty="0"/>
              </a:p>
            </p:txBody>
          </p:sp>
          <p:sp>
            <p:nvSpPr>
              <p:cNvPr id="13" name="TextBox 12">
                <a:extLst>
                  <a:ext uri="{FF2B5EF4-FFF2-40B4-BE49-F238E27FC236}">
                    <a16:creationId xmlns:a16="http://schemas.microsoft.com/office/drawing/2014/main" id="{DA77103D-198E-9673-8868-741165004F69}"/>
                  </a:ext>
                </a:extLst>
              </p:cNvPr>
              <p:cNvSpPr txBox="1"/>
              <p:nvPr/>
            </p:nvSpPr>
            <p:spPr>
              <a:xfrm>
                <a:off x="5145442" y="3220462"/>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Format</a:t>
                </a:r>
                <a:endParaRPr lang="en-NL" dirty="0"/>
              </a:p>
            </p:txBody>
          </p:sp>
          <p:sp>
            <p:nvSpPr>
              <p:cNvPr id="14" name="TextBox 13">
                <a:extLst>
                  <a:ext uri="{FF2B5EF4-FFF2-40B4-BE49-F238E27FC236}">
                    <a16:creationId xmlns:a16="http://schemas.microsoft.com/office/drawing/2014/main" id="{071CA02A-7579-B5F5-F266-F5365FEB6AE0}"/>
                  </a:ext>
                </a:extLst>
              </p:cNvPr>
              <p:cNvSpPr txBox="1"/>
              <p:nvPr/>
            </p:nvSpPr>
            <p:spPr>
              <a:xfrm>
                <a:off x="6207801" y="2166742"/>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Rules</a:t>
                </a:r>
                <a:endParaRPr lang="en-NL" dirty="0"/>
              </a:p>
            </p:txBody>
          </p:sp>
          <p:sp>
            <p:nvSpPr>
              <p:cNvPr id="15" name="TextBox 14">
                <a:extLst>
                  <a:ext uri="{FF2B5EF4-FFF2-40B4-BE49-F238E27FC236}">
                    <a16:creationId xmlns:a16="http://schemas.microsoft.com/office/drawing/2014/main" id="{EE95CA5D-3EEB-7943-B560-3EEEAFF735F2}"/>
                  </a:ext>
                </a:extLst>
              </p:cNvPr>
              <p:cNvSpPr txBox="1"/>
              <p:nvPr/>
            </p:nvSpPr>
            <p:spPr>
              <a:xfrm>
                <a:off x="6332795" y="3146528"/>
                <a:ext cx="1277600" cy="646331"/>
              </a:xfrm>
              <a:prstGeom prst="rect">
                <a:avLst/>
              </a:prstGeom>
              <a:scene3d>
                <a:camera prst="orthographicFront">
                  <a:rot lat="2496066" lon="2611317" rev="2332731"/>
                </a:camera>
                <a:lightRig rig="threePt" dir="t"/>
              </a:scene3d>
            </p:spPr>
            <p:txBody>
              <a:bodyPr wrap="square" rtlCol="0">
                <a:spAutoFit/>
              </a:bodyPr>
              <a:lstStyle/>
              <a:p>
                <a:r>
                  <a:rPr lang="en-US" dirty="0"/>
                  <a:t>Reference values</a:t>
                </a:r>
                <a:endParaRPr lang="en-NL" dirty="0"/>
              </a:p>
            </p:txBody>
          </p:sp>
          <p:sp>
            <p:nvSpPr>
              <p:cNvPr id="16" name="TextBox 15">
                <a:extLst>
                  <a:ext uri="{FF2B5EF4-FFF2-40B4-BE49-F238E27FC236}">
                    <a16:creationId xmlns:a16="http://schemas.microsoft.com/office/drawing/2014/main" id="{AA205676-C86D-B505-B8AC-B2EF9101F28B}"/>
                  </a:ext>
                </a:extLst>
              </p:cNvPr>
              <p:cNvSpPr txBox="1"/>
              <p:nvPr/>
            </p:nvSpPr>
            <p:spPr>
              <a:xfrm>
                <a:off x="5523249" y="1953029"/>
                <a:ext cx="1369103"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Column</a:t>
                </a:r>
                <a:endParaRPr lang="en-NL" sz="2400" b="1" dirty="0"/>
              </a:p>
            </p:txBody>
          </p:sp>
          <p:cxnSp>
            <p:nvCxnSpPr>
              <p:cNvPr id="17" name="Straight Connector 16">
                <a:extLst>
                  <a:ext uri="{FF2B5EF4-FFF2-40B4-BE49-F238E27FC236}">
                    <a16:creationId xmlns:a16="http://schemas.microsoft.com/office/drawing/2014/main" id="{EA192F79-EA0A-4456-8DFB-CE735D7EBD36}"/>
                  </a:ext>
                </a:extLst>
              </p:cNvPr>
              <p:cNvCxnSpPr>
                <a:cxnSpLocks/>
              </p:cNvCxnSpPr>
              <p:nvPr/>
            </p:nvCxnSpPr>
            <p:spPr>
              <a:xfrm>
                <a:off x="6051244" y="2351408"/>
                <a:ext cx="134270" cy="544059"/>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E316ACFA-B54A-4A08-2881-6212CE95C6F5}"/>
                </a:ext>
              </a:extLst>
            </p:cNvPr>
            <p:cNvSpPr txBox="1"/>
            <p:nvPr/>
          </p:nvSpPr>
          <p:spPr>
            <a:xfrm>
              <a:off x="6834372" y="2334039"/>
              <a:ext cx="1369103"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Table</a:t>
              </a:r>
              <a:endParaRPr lang="en-NL" sz="2400" b="1" dirty="0"/>
            </a:p>
          </p:txBody>
        </p:sp>
      </p:grpSp>
      <p:grpSp>
        <p:nvGrpSpPr>
          <p:cNvPr id="18" name="Group 17">
            <a:extLst>
              <a:ext uri="{FF2B5EF4-FFF2-40B4-BE49-F238E27FC236}">
                <a16:creationId xmlns:a16="http://schemas.microsoft.com/office/drawing/2014/main" id="{A91711B9-B098-D41A-2DBB-3DBE71418435}"/>
              </a:ext>
            </a:extLst>
          </p:cNvPr>
          <p:cNvGrpSpPr/>
          <p:nvPr/>
        </p:nvGrpSpPr>
        <p:grpSpPr>
          <a:xfrm>
            <a:off x="1488427" y="3415172"/>
            <a:ext cx="3472102" cy="2176273"/>
            <a:chOff x="2601608" y="3415172"/>
            <a:chExt cx="3472102" cy="2176273"/>
          </a:xfrm>
        </p:grpSpPr>
        <p:pic>
          <p:nvPicPr>
            <p:cNvPr id="19" name="Picture 18">
              <a:extLst>
                <a:ext uri="{FF2B5EF4-FFF2-40B4-BE49-F238E27FC236}">
                  <a16:creationId xmlns:a16="http://schemas.microsoft.com/office/drawing/2014/main" id="{C90C8160-B789-D772-FA54-EE4EB22ED82A}"/>
                </a:ext>
              </a:extLst>
            </p:cNvPr>
            <p:cNvPicPr>
              <a:picLocks noChangeAspect="1"/>
            </p:cNvPicPr>
            <p:nvPr/>
          </p:nvPicPr>
          <p:blipFill>
            <a:blip r:embed="rId3">
              <a:clrChange>
                <a:clrFrom>
                  <a:srgbClr val="FFFFFF"/>
                </a:clrFrom>
                <a:clrTo>
                  <a:srgbClr val="FFFFFF">
                    <a:alpha val="0"/>
                  </a:srgbClr>
                </a:clrTo>
              </a:clrChange>
              <a:duotone>
                <a:schemeClr val="accent4">
                  <a:shade val="45000"/>
                  <a:satMod val="135000"/>
                </a:schemeClr>
                <a:prstClr val="white"/>
              </a:duotone>
            </a:blip>
            <a:srcRect r="20137"/>
            <a:stretch/>
          </p:blipFill>
          <p:spPr>
            <a:xfrm>
              <a:off x="3070635" y="3415172"/>
              <a:ext cx="2111248" cy="2176273"/>
            </a:xfrm>
            <a:prstGeom prst="rect">
              <a:avLst/>
            </a:prstGeom>
            <a:scene3d>
              <a:camera prst="orthographicFront">
                <a:rot lat="3487060" lon="2713348" rev="2746750"/>
              </a:camera>
              <a:lightRig rig="threePt" dir="t"/>
            </a:scene3d>
          </p:spPr>
        </p:pic>
        <p:grpSp>
          <p:nvGrpSpPr>
            <p:cNvPr id="20" name="Group 19">
              <a:extLst>
                <a:ext uri="{FF2B5EF4-FFF2-40B4-BE49-F238E27FC236}">
                  <a16:creationId xmlns:a16="http://schemas.microsoft.com/office/drawing/2014/main" id="{F133A57B-1426-2371-B954-C12009E4568D}"/>
                </a:ext>
              </a:extLst>
            </p:cNvPr>
            <p:cNvGrpSpPr/>
            <p:nvPr/>
          </p:nvGrpSpPr>
          <p:grpSpPr>
            <a:xfrm>
              <a:off x="2601608" y="3678986"/>
              <a:ext cx="3472102" cy="1611223"/>
              <a:chOff x="2601608" y="3678986"/>
              <a:chExt cx="3472102" cy="1611223"/>
            </a:xfrm>
          </p:grpSpPr>
          <p:sp>
            <p:nvSpPr>
              <p:cNvPr id="21" name="TextBox 20">
                <a:extLst>
                  <a:ext uri="{FF2B5EF4-FFF2-40B4-BE49-F238E27FC236}">
                    <a16:creationId xmlns:a16="http://schemas.microsoft.com/office/drawing/2014/main" id="{1AD6ACDE-0501-1957-C0FD-6D525D0EB657}"/>
                  </a:ext>
                </a:extLst>
              </p:cNvPr>
              <p:cNvSpPr txBox="1"/>
              <p:nvPr/>
            </p:nvSpPr>
            <p:spPr>
              <a:xfrm>
                <a:off x="2872254" y="3678986"/>
                <a:ext cx="2040730"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Cost center</a:t>
                </a:r>
                <a:endParaRPr lang="en-NL" sz="2400" b="1" dirty="0"/>
              </a:p>
            </p:txBody>
          </p:sp>
          <p:cxnSp>
            <p:nvCxnSpPr>
              <p:cNvPr id="22" name="Straight Connector 21">
                <a:extLst>
                  <a:ext uri="{FF2B5EF4-FFF2-40B4-BE49-F238E27FC236}">
                    <a16:creationId xmlns:a16="http://schemas.microsoft.com/office/drawing/2014/main" id="{FE3BB2C0-D926-7158-F8BE-7EB133FD1FC1}"/>
                  </a:ext>
                </a:extLst>
              </p:cNvPr>
              <p:cNvCxnSpPr>
                <a:cxnSpLocks/>
              </p:cNvCxnSpPr>
              <p:nvPr/>
            </p:nvCxnSpPr>
            <p:spPr>
              <a:xfrm>
                <a:off x="4085825" y="4111588"/>
                <a:ext cx="216051" cy="39172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AB23E4-CEE9-5009-C800-4DE08CDDA453}"/>
                  </a:ext>
                </a:extLst>
              </p:cNvPr>
              <p:cNvSpPr txBox="1"/>
              <p:nvPr/>
            </p:nvSpPr>
            <p:spPr>
              <a:xfrm>
                <a:off x="4570775" y="3887895"/>
                <a:ext cx="1502935" cy="369332"/>
              </a:xfrm>
              <a:prstGeom prst="rect">
                <a:avLst/>
              </a:prstGeom>
              <a:scene3d>
                <a:camera prst="orthographicFront">
                  <a:rot lat="2496066" lon="2611317" rev="2332731"/>
                </a:camera>
                <a:lightRig rig="threePt" dir="t"/>
              </a:scene3d>
            </p:spPr>
            <p:txBody>
              <a:bodyPr wrap="square" rtlCol="0">
                <a:spAutoFit/>
              </a:bodyPr>
              <a:lstStyle/>
              <a:p>
                <a:r>
                  <a:rPr lang="en-US" dirty="0"/>
                  <a:t>Code</a:t>
                </a:r>
                <a:endParaRPr lang="en-NL" dirty="0"/>
              </a:p>
            </p:txBody>
          </p:sp>
          <p:sp>
            <p:nvSpPr>
              <p:cNvPr id="24" name="TextBox 23">
                <a:extLst>
                  <a:ext uri="{FF2B5EF4-FFF2-40B4-BE49-F238E27FC236}">
                    <a16:creationId xmlns:a16="http://schemas.microsoft.com/office/drawing/2014/main" id="{96565B1F-0754-9F20-9CC3-2224CA1026D1}"/>
                  </a:ext>
                </a:extLst>
              </p:cNvPr>
              <p:cNvSpPr txBox="1"/>
              <p:nvPr/>
            </p:nvSpPr>
            <p:spPr>
              <a:xfrm>
                <a:off x="3443234" y="4920877"/>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Parent cc</a:t>
                </a:r>
                <a:endParaRPr lang="en-NL" dirty="0"/>
              </a:p>
            </p:txBody>
          </p:sp>
          <p:sp>
            <p:nvSpPr>
              <p:cNvPr id="25" name="TextBox 24">
                <a:extLst>
                  <a:ext uri="{FF2B5EF4-FFF2-40B4-BE49-F238E27FC236}">
                    <a16:creationId xmlns:a16="http://schemas.microsoft.com/office/drawing/2014/main" id="{1A3FDAD4-FF7E-D399-2DC6-CF23750AF7C0}"/>
                  </a:ext>
                </a:extLst>
              </p:cNvPr>
              <p:cNvSpPr txBox="1"/>
              <p:nvPr/>
            </p:nvSpPr>
            <p:spPr>
              <a:xfrm>
                <a:off x="2601608" y="4450013"/>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Name</a:t>
                </a:r>
                <a:endParaRPr lang="en-NL" dirty="0"/>
              </a:p>
            </p:txBody>
          </p:sp>
        </p:grpSp>
      </p:grpSp>
      <p:cxnSp>
        <p:nvCxnSpPr>
          <p:cNvPr id="27" name="Straight Connector 26">
            <a:extLst>
              <a:ext uri="{FF2B5EF4-FFF2-40B4-BE49-F238E27FC236}">
                <a16:creationId xmlns:a16="http://schemas.microsoft.com/office/drawing/2014/main" id="{C00947E1-C568-D08C-8D8A-D307524C7742}"/>
              </a:ext>
            </a:extLst>
          </p:cNvPr>
          <p:cNvCxnSpPr>
            <a:cxnSpLocks/>
          </p:cNvCxnSpPr>
          <p:nvPr/>
        </p:nvCxnSpPr>
        <p:spPr>
          <a:xfrm flipH="1">
            <a:off x="3879393" y="2536074"/>
            <a:ext cx="1632667" cy="196044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07C74928-0FB5-55BF-8B1F-E68C6901B53A}"/>
              </a:ext>
            </a:extLst>
          </p:cNvPr>
          <p:cNvGrpSpPr/>
          <p:nvPr/>
        </p:nvGrpSpPr>
        <p:grpSpPr>
          <a:xfrm>
            <a:off x="6081201" y="3440578"/>
            <a:ext cx="3296065" cy="2176273"/>
            <a:chOff x="2721699" y="3415172"/>
            <a:chExt cx="3296065" cy="2176273"/>
          </a:xfrm>
        </p:grpSpPr>
        <p:pic>
          <p:nvPicPr>
            <p:cNvPr id="29" name="Picture 28">
              <a:extLst>
                <a:ext uri="{FF2B5EF4-FFF2-40B4-BE49-F238E27FC236}">
                  <a16:creationId xmlns:a16="http://schemas.microsoft.com/office/drawing/2014/main" id="{EFF2660E-F1B2-4ABC-F6BF-306EAA518A16}"/>
                </a:ext>
              </a:extLst>
            </p:cNvPr>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blip>
            <a:stretch>
              <a:fillRect/>
            </a:stretch>
          </p:blipFill>
          <p:spPr>
            <a:xfrm>
              <a:off x="3070635" y="3415172"/>
              <a:ext cx="2643570" cy="2176273"/>
            </a:xfrm>
            <a:prstGeom prst="rect">
              <a:avLst/>
            </a:prstGeom>
            <a:scene3d>
              <a:camera prst="orthographicFront">
                <a:rot lat="3487060" lon="2713348" rev="2746750"/>
              </a:camera>
              <a:lightRig rig="threePt" dir="t"/>
            </a:scene3d>
          </p:spPr>
        </p:pic>
        <p:grpSp>
          <p:nvGrpSpPr>
            <p:cNvPr id="30" name="Group 29">
              <a:extLst>
                <a:ext uri="{FF2B5EF4-FFF2-40B4-BE49-F238E27FC236}">
                  <a16:creationId xmlns:a16="http://schemas.microsoft.com/office/drawing/2014/main" id="{F5A8559D-12C1-6798-14DC-7EA5343B2965}"/>
                </a:ext>
              </a:extLst>
            </p:cNvPr>
            <p:cNvGrpSpPr/>
            <p:nvPr/>
          </p:nvGrpSpPr>
          <p:grpSpPr>
            <a:xfrm>
              <a:off x="2721699" y="3567148"/>
              <a:ext cx="3296065" cy="1632232"/>
              <a:chOff x="2721699" y="3567148"/>
              <a:chExt cx="3296065" cy="1632232"/>
            </a:xfrm>
          </p:grpSpPr>
          <p:sp>
            <p:nvSpPr>
              <p:cNvPr id="31" name="TextBox 30">
                <a:extLst>
                  <a:ext uri="{FF2B5EF4-FFF2-40B4-BE49-F238E27FC236}">
                    <a16:creationId xmlns:a16="http://schemas.microsoft.com/office/drawing/2014/main" id="{E45D5B2F-0E55-C9E8-0F78-A222A68EF5EF}"/>
                  </a:ext>
                </a:extLst>
              </p:cNvPr>
              <p:cNvSpPr txBox="1"/>
              <p:nvPr/>
            </p:nvSpPr>
            <p:spPr>
              <a:xfrm>
                <a:off x="3646036" y="3567148"/>
                <a:ext cx="1539998"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Coworker</a:t>
                </a:r>
                <a:endParaRPr lang="en-NL" sz="2400" b="1" dirty="0"/>
              </a:p>
            </p:txBody>
          </p:sp>
          <p:cxnSp>
            <p:nvCxnSpPr>
              <p:cNvPr id="32" name="Straight Connector 31">
                <a:extLst>
                  <a:ext uri="{FF2B5EF4-FFF2-40B4-BE49-F238E27FC236}">
                    <a16:creationId xmlns:a16="http://schemas.microsoft.com/office/drawing/2014/main" id="{946519F5-6D5D-ED46-5AD6-632996E2FF28}"/>
                  </a:ext>
                </a:extLst>
              </p:cNvPr>
              <p:cNvCxnSpPr>
                <a:cxnSpLocks/>
              </p:cNvCxnSpPr>
              <p:nvPr/>
            </p:nvCxnSpPr>
            <p:spPr>
              <a:xfrm>
                <a:off x="4301876" y="3921969"/>
                <a:ext cx="0" cy="581339"/>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92B4F1D7-2D73-CFCE-CDC4-C3A5B631795F}"/>
                  </a:ext>
                </a:extLst>
              </p:cNvPr>
              <p:cNvSpPr txBox="1"/>
              <p:nvPr/>
            </p:nvSpPr>
            <p:spPr>
              <a:xfrm>
                <a:off x="4740164" y="3777968"/>
                <a:ext cx="1277600" cy="646331"/>
              </a:xfrm>
              <a:prstGeom prst="rect">
                <a:avLst/>
              </a:prstGeom>
              <a:scene3d>
                <a:camera prst="orthographicFront">
                  <a:rot lat="2496066" lon="2611317" rev="2332731"/>
                </a:camera>
                <a:lightRig rig="threePt" dir="t"/>
              </a:scene3d>
            </p:spPr>
            <p:txBody>
              <a:bodyPr wrap="square" rtlCol="0">
                <a:spAutoFit/>
              </a:bodyPr>
              <a:lstStyle/>
              <a:p>
                <a:r>
                  <a:rPr lang="en-US" dirty="0"/>
                  <a:t>Work email</a:t>
                </a:r>
                <a:endParaRPr lang="en-NL" dirty="0"/>
              </a:p>
            </p:txBody>
          </p:sp>
          <p:sp>
            <p:nvSpPr>
              <p:cNvPr id="34" name="TextBox 33">
                <a:extLst>
                  <a:ext uri="{FF2B5EF4-FFF2-40B4-BE49-F238E27FC236}">
                    <a16:creationId xmlns:a16="http://schemas.microsoft.com/office/drawing/2014/main" id="{0227A867-1630-7495-4DDC-5FC0DF1485EA}"/>
                  </a:ext>
                </a:extLst>
              </p:cNvPr>
              <p:cNvSpPr txBox="1"/>
              <p:nvPr/>
            </p:nvSpPr>
            <p:spPr>
              <a:xfrm>
                <a:off x="3733742" y="4830048"/>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Gender</a:t>
                </a:r>
                <a:endParaRPr lang="en-NL" dirty="0"/>
              </a:p>
            </p:txBody>
          </p:sp>
          <p:sp>
            <p:nvSpPr>
              <p:cNvPr id="35" name="TextBox 34">
                <a:extLst>
                  <a:ext uri="{FF2B5EF4-FFF2-40B4-BE49-F238E27FC236}">
                    <a16:creationId xmlns:a16="http://schemas.microsoft.com/office/drawing/2014/main" id="{2EBFF7B4-583A-E0AE-306C-C119F7BDB581}"/>
                  </a:ext>
                </a:extLst>
              </p:cNvPr>
              <p:cNvSpPr txBox="1"/>
              <p:nvPr/>
            </p:nvSpPr>
            <p:spPr>
              <a:xfrm>
                <a:off x="2721699" y="4642454"/>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Entry date</a:t>
                </a:r>
                <a:endParaRPr lang="en-NL" dirty="0"/>
              </a:p>
            </p:txBody>
          </p:sp>
          <p:sp>
            <p:nvSpPr>
              <p:cNvPr id="36" name="TextBox 35">
                <a:extLst>
                  <a:ext uri="{FF2B5EF4-FFF2-40B4-BE49-F238E27FC236}">
                    <a16:creationId xmlns:a16="http://schemas.microsoft.com/office/drawing/2014/main" id="{C62DCE53-E11C-F9C5-4C3C-709C07024ABC}"/>
                  </a:ext>
                </a:extLst>
              </p:cNvPr>
              <p:cNvSpPr txBox="1"/>
              <p:nvPr/>
            </p:nvSpPr>
            <p:spPr>
              <a:xfrm>
                <a:off x="4599524" y="4760167"/>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Nationality</a:t>
                </a:r>
                <a:endParaRPr lang="en-NL" dirty="0"/>
              </a:p>
            </p:txBody>
          </p:sp>
        </p:grpSp>
      </p:grpSp>
      <p:cxnSp>
        <p:nvCxnSpPr>
          <p:cNvPr id="37" name="Straight Connector 36">
            <a:extLst>
              <a:ext uri="{FF2B5EF4-FFF2-40B4-BE49-F238E27FC236}">
                <a16:creationId xmlns:a16="http://schemas.microsoft.com/office/drawing/2014/main" id="{429F3696-6925-D58F-E650-AA5D72EE6D8A}"/>
              </a:ext>
            </a:extLst>
          </p:cNvPr>
          <p:cNvCxnSpPr>
            <a:cxnSpLocks/>
          </p:cNvCxnSpPr>
          <p:nvPr/>
        </p:nvCxnSpPr>
        <p:spPr>
          <a:xfrm>
            <a:off x="5559905" y="2587661"/>
            <a:ext cx="2643570" cy="219791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6" name="Arc 45">
            <a:extLst>
              <a:ext uri="{FF2B5EF4-FFF2-40B4-BE49-F238E27FC236}">
                <a16:creationId xmlns:a16="http://schemas.microsoft.com/office/drawing/2014/main" id="{AD6D0877-3775-2C1F-D7F2-3F079B60E985}"/>
              </a:ext>
            </a:extLst>
          </p:cNvPr>
          <p:cNvSpPr/>
          <p:nvPr/>
        </p:nvSpPr>
        <p:spPr>
          <a:xfrm rot="6138219">
            <a:off x="3693209" y="1953239"/>
            <a:ext cx="2685723" cy="4591852"/>
          </a:xfrm>
          <a:prstGeom prst="arc">
            <a:avLst>
              <a:gd name="adj1" fmla="val 16229159"/>
              <a:gd name="adj2" fmla="val 3224655"/>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sp>
        <p:nvSpPr>
          <p:cNvPr id="55" name="TextBox 54">
            <a:extLst>
              <a:ext uri="{FF2B5EF4-FFF2-40B4-BE49-F238E27FC236}">
                <a16:creationId xmlns:a16="http://schemas.microsoft.com/office/drawing/2014/main" id="{12CC5EAA-BDD9-E123-EA56-92B35F7C948F}"/>
              </a:ext>
            </a:extLst>
          </p:cNvPr>
          <p:cNvSpPr txBox="1"/>
          <p:nvPr/>
        </p:nvSpPr>
        <p:spPr>
          <a:xfrm>
            <a:off x="5123064" y="5170834"/>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solidFill>
                  <a:schemeClr val="accent2"/>
                </a:solidFill>
              </a:rPr>
              <a:t>1 has 1</a:t>
            </a:r>
            <a:endParaRPr lang="en-NL" dirty="0">
              <a:solidFill>
                <a:schemeClr val="accent2"/>
              </a:solidFill>
            </a:endParaRPr>
          </a:p>
        </p:txBody>
      </p:sp>
      <p:sp>
        <p:nvSpPr>
          <p:cNvPr id="2" name="Rectangle 1">
            <a:extLst>
              <a:ext uri="{FF2B5EF4-FFF2-40B4-BE49-F238E27FC236}">
                <a16:creationId xmlns:a16="http://schemas.microsoft.com/office/drawing/2014/main" id="{881F6FB8-CD48-6114-D18F-3224767C6A64}"/>
              </a:ext>
            </a:extLst>
          </p:cNvPr>
          <p:cNvSpPr/>
          <p:nvPr/>
        </p:nvSpPr>
        <p:spPr>
          <a:xfrm>
            <a:off x="3940203" y="4492488"/>
            <a:ext cx="352958" cy="237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Rectangle 2">
            <a:extLst>
              <a:ext uri="{FF2B5EF4-FFF2-40B4-BE49-F238E27FC236}">
                <a16:creationId xmlns:a16="http://schemas.microsoft.com/office/drawing/2014/main" id="{0FCBD5FB-4854-2DCE-80A5-B07C0BC3515E}"/>
              </a:ext>
            </a:extLst>
          </p:cNvPr>
          <p:cNvSpPr/>
          <p:nvPr/>
        </p:nvSpPr>
        <p:spPr>
          <a:xfrm>
            <a:off x="8456344" y="4523397"/>
            <a:ext cx="623976" cy="2510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5" name="Group 44">
            <a:extLst>
              <a:ext uri="{FF2B5EF4-FFF2-40B4-BE49-F238E27FC236}">
                <a16:creationId xmlns:a16="http://schemas.microsoft.com/office/drawing/2014/main" id="{8087B72D-8892-8412-F89A-53C88FEB0A7B}"/>
              </a:ext>
            </a:extLst>
          </p:cNvPr>
          <p:cNvGrpSpPr/>
          <p:nvPr/>
        </p:nvGrpSpPr>
        <p:grpSpPr>
          <a:xfrm>
            <a:off x="8584253" y="5046714"/>
            <a:ext cx="2216708" cy="1160316"/>
            <a:chOff x="8584253" y="5046714"/>
            <a:chExt cx="2216708" cy="1160316"/>
          </a:xfrm>
        </p:grpSpPr>
        <p:sp>
          <p:nvSpPr>
            <p:cNvPr id="26" name="TextBox 25">
              <a:extLst>
                <a:ext uri="{FF2B5EF4-FFF2-40B4-BE49-F238E27FC236}">
                  <a16:creationId xmlns:a16="http://schemas.microsoft.com/office/drawing/2014/main" id="{065FB709-ADD6-FC11-B444-A10A095450FE}"/>
                </a:ext>
              </a:extLst>
            </p:cNvPr>
            <p:cNvSpPr txBox="1"/>
            <p:nvPr/>
          </p:nvSpPr>
          <p:spPr>
            <a:xfrm>
              <a:off x="8584253" y="5046714"/>
              <a:ext cx="1547104"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Definition</a:t>
              </a:r>
              <a:endParaRPr lang="en-NL" sz="1400" dirty="0"/>
            </a:p>
          </p:txBody>
        </p:sp>
        <p:sp>
          <p:nvSpPr>
            <p:cNvPr id="41" name="TextBox 40">
              <a:extLst>
                <a:ext uri="{FF2B5EF4-FFF2-40B4-BE49-F238E27FC236}">
                  <a16:creationId xmlns:a16="http://schemas.microsoft.com/office/drawing/2014/main" id="{FDA6EADD-28F1-0159-4E70-115D83D2441C}"/>
                </a:ext>
              </a:extLst>
            </p:cNvPr>
            <p:cNvSpPr txBox="1"/>
            <p:nvPr/>
          </p:nvSpPr>
          <p:spPr>
            <a:xfrm>
              <a:off x="8684548" y="5237912"/>
              <a:ext cx="1398806"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Structure</a:t>
              </a:r>
              <a:endParaRPr lang="en-NL" sz="1400" dirty="0"/>
            </a:p>
          </p:txBody>
        </p:sp>
        <p:sp>
          <p:nvSpPr>
            <p:cNvPr id="42" name="TextBox 41">
              <a:extLst>
                <a:ext uri="{FF2B5EF4-FFF2-40B4-BE49-F238E27FC236}">
                  <a16:creationId xmlns:a16="http://schemas.microsoft.com/office/drawing/2014/main" id="{D572C80E-081F-BF36-F9D3-BCB674C3103D}"/>
                </a:ext>
              </a:extLst>
            </p:cNvPr>
            <p:cNvSpPr txBox="1"/>
            <p:nvPr/>
          </p:nvSpPr>
          <p:spPr>
            <a:xfrm>
              <a:off x="8790013" y="5470453"/>
              <a:ext cx="1174505"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Format</a:t>
              </a:r>
              <a:endParaRPr lang="en-NL" sz="1400" dirty="0"/>
            </a:p>
          </p:txBody>
        </p:sp>
        <p:sp>
          <p:nvSpPr>
            <p:cNvPr id="43" name="TextBox 42">
              <a:extLst>
                <a:ext uri="{FF2B5EF4-FFF2-40B4-BE49-F238E27FC236}">
                  <a16:creationId xmlns:a16="http://schemas.microsoft.com/office/drawing/2014/main" id="{66C456E3-3D45-2D25-FFC7-951E3AD1283B}"/>
                </a:ext>
              </a:extLst>
            </p:cNvPr>
            <p:cNvSpPr txBox="1"/>
            <p:nvPr/>
          </p:nvSpPr>
          <p:spPr>
            <a:xfrm>
              <a:off x="8963179" y="5899253"/>
              <a:ext cx="1174505"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Rules</a:t>
              </a:r>
              <a:endParaRPr lang="en-NL" sz="1400" dirty="0"/>
            </a:p>
          </p:txBody>
        </p:sp>
        <p:sp>
          <p:nvSpPr>
            <p:cNvPr id="44" name="TextBox 43">
              <a:extLst>
                <a:ext uri="{FF2B5EF4-FFF2-40B4-BE49-F238E27FC236}">
                  <a16:creationId xmlns:a16="http://schemas.microsoft.com/office/drawing/2014/main" id="{53BE31B7-9457-754F-B1CC-C4F47B5B5318}"/>
                </a:ext>
              </a:extLst>
            </p:cNvPr>
            <p:cNvSpPr txBox="1"/>
            <p:nvPr/>
          </p:nvSpPr>
          <p:spPr>
            <a:xfrm>
              <a:off x="8820493" y="5638814"/>
              <a:ext cx="1980468"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Reference values</a:t>
              </a:r>
              <a:endParaRPr lang="en-NL" sz="1400" dirty="0"/>
            </a:p>
          </p:txBody>
        </p:sp>
      </p:grpSp>
      <p:sp>
        <p:nvSpPr>
          <p:cNvPr id="47" name="Arc 46">
            <a:extLst>
              <a:ext uri="{FF2B5EF4-FFF2-40B4-BE49-F238E27FC236}">
                <a16:creationId xmlns:a16="http://schemas.microsoft.com/office/drawing/2014/main" id="{1FA025E1-D011-9AB6-CB79-A9218679C6FB}"/>
              </a:ext>
            </a:extLst>
          </p:cNvPr>
          <p:cNvSpPr/>
          <p:nvPr/>
        </p:nvSpPr>
        <p:spPr>
          <a:xfrm rot="18202844">
            <a:off x="7472252" y="1275011"/>
            <a:ext cx="2301699" cy="4847679"/>
          </a:xfrm>
          <a:prstGeom prst="arc">
            <a:avLst>
              <a:gd name="adj1" fmla="val 16682077"/>
              <a:gd name="adj2" fmla="val 6053241"/>
            </a:avLst>
          </a:prstGeom>
          <a:ln w="38100">
            <a:solidFill>
              <a:schemeClr val="tx1">
                <a:lumMod val="50000"/>
                <a:lumOff val="50000"/>
              </a:schemeClr>
            </a:solidFill>
            <a:headEnd type="arrow" w="med" len="med"/>
            <a:tailEnd type="arrow" w="med" len="med"/>
            <a:extLst>
              <a:ext uri="{C807C97D-BFC1-408E-A445-0C87EB9F89A2}">
                <ask:lineSketchStyleProps xmlns:ask="http://schemas.microsoft.com/office/drawing/2018/sketchyshapes">
                  <ask:type>
                    <ask:lineSketchNon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sp>
        <p:nvSpPr>
          <p:cNvPr id="48" name="TextBox 47">
            <a:extLst>
              <a:ext uri="{FF2B5EF4-FFF2-40B4-BE49-F238E27FC236}">
                <a16:creationId xmlns:a16="http://schemas.microsoft.com/office/drawing/2014/main" id="{9FF7BCF9-4B12-CD75-A145-10101AEF794E}"/>
              </a:ext>
            </a:extLst>
          </p:cNvPr>
          <p:cNvSpPr txBox="1"/>
          <p:nvPr/>
        </p:nvSpPr>
        <p:spPr>
          <a:xfrm>
            <a:off x="9694678" y="2425447"/>
            <a:ext cx="1914470" cy="1015663"/>
          </a:xfrm>
          <a:prstGeom prst="rect">
            <a:avLst/>
          </a:prstGeom>
          <a:scene3d>
            <a:camera prst="orthographicFront">
              <a:rot lat="2496066" lon="2611317" rev="2332731"/>
            </a:camera>
            <a:lightRig rig="threePt" dir="t"/>
          </a:scene3d>
        </p:spPr>
        <p:txBody>
          <a:bodyPr wrap="square" rtlCol="0">
            <a:spAutoFit/>
          </a:bodyPr>
          <a:lstStyle/>
          <a:p>
            <a:r>
              <a:rPr lang="en-US" sz="2000" b="1" dirty="0">
                <a:effectLst>
                  <a:outerShdw blurRad="38100" dist="38100" dir="2700000" algn="tl">
                    <a:srgbClr val="000000">
                      <a:alpha val="43137"/>
                    </a:srgbClr>
                  </a:outerShdw>
                </a:effectLst>
              </a:rPr>
              <a:t>Data quality and compliance</a:t>
            </a:r>
            <a:endParaRPr lang="en-NL" sz="2000" b="1" dirty="0">
              <a:effectLst>
                <a:outerShdw blurRad="38100" dist="38100" dir="2700000" algn="tl">
                  <a:srgbClr val="000000">
                    <a:alpha val="43137"/>
                  </a:srgbClr>
                </a:outerShdw>
              </a:effectLst>
            </a:endParaRPr>
          </a:p>
        </p:txBody>
      </p:sp>
      <p:sp>
        <p:nvSpPr>
          <p:cNvPr id="49" name="Arc 48">
            <a:extLst>
              <a:ext uri="{FF2B5EF4-FFF2-40B4-BE49-F238E27FC236}">
                <a16:creationId xmlns:a16="http://schemas.microsoft.com/office/drawing/2014/main" id="{A347A4D0-1E51-8AF9-B39A-D1DE52DC611B}"/>
              </a:ext>
            </a:extLst>
          </p:cNvPr>
          <p:cNvSpPr/>
          <p:nvPr/>
        </p:nvSpPr>
        <p:spPr>
          <a:xfrm rot="16722076">
            <a:off x="3204973" y="1050407"/>
            <a:ext cx="1068365" cy="1988264"/>
          </a:xfrm>
          <a:prstGeom prst="arc">
            <a:avLst>
              <a:gd name="adj1" fmla="val 16682077"/>
              <a:gd name="adj2" fmla="val 5184952"/>
            </a:avLst>
          </a:prstGeom>
          <a:ln w="12700">
            <a:solidFill>
              <a:schemeClr val="tx1"/>
            </a:solidFill>
            <a:headEnd type="arrow" w="med" len="med"/>
            <a:tailEnd type="arrow" w="med" len="med"/>
            <a:extLst>
              <a:ext uri="{C807C97D-BFC1-408E-A445-0C87EB9F89A2}">
                <ask:lineSketchStyleProps xmlns:ask="http://schemas.microsoft.com/office/drawing/2018/sketchyshapes">
                  <ask:type>
                    <ask:lineSketchNon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sp>
        <p:nvSpPr>
          <p:cNvPr id="50" name="TextBox 49">
            <a:extLst>
              <a:ext uri="{FF2B5EF4-FFF2-40B4-BE49-F238E27FC236}">
                <a16:creationId xmlns:a16="http://schemas.microsoft.com/office/drawing/2014/main" id="{A2E464CF-5133-0172-F563-B8679DB83C03}"/>
              </a:ext>
            </a:extLst>
          </p:cNvPr>
          <p:cNvSpPr txBox="1"/>
          <p:nvPr/>
        </p:nvSpPr>
        <p:spPr>
          <a:xfrm>
            <a:off x="2989632" y="1388151"/>
            <a:ext cx="1914470" cy="1015663"/>
          </a:xfrm>
          <a:prstGeom prst="rect">
            <a:avLst/>
          </a:prstGeom>
          <a:scene3d>
            <a:camera prst="orthographicFront">
              <a:rot lat="2496066" lon="2611317" rev="2332731"/>
            </a:camera>
            <a:lightRig rig="threePt" dir="t"/>
          </a:scene3d>
        </p:spPr>
        <p:txBody>
          <a:bodyPr wrap="square" rtlCol="0">
            <a:spAutoFit/>
          </a:bodyPr>
          <a:lstStyle/>
          <a:p>
            <a:r>
              <a:rPr lang="en-US" sz="2000" b="1" dirty="0">
                <a:effectLst>
                  <a:outerShdw blurRad="38100" dist="38100" dir="2700000" algn="tl">
                    <a:srgbClr val="000000">
                      <a:alpha val="43137"/>
                    </a:srgbClr>
                  </a:outerShdw>
                </a:effectLst>
              </a:rPr>
              <a:t>Metadata </a:t>
            </a:r>
            <a:r>
              <a:rPr lang="en-US" sz="2000" dirty="0">
                <a:effectLst>
                  <a:outerShdw blurRad="38100" dist="38100" dir="2700000" algn="tl">
                    <a:srgbClr val="000000">
                      <a:alpha val="43137"/>
                    </a:srgbClr>
                  </a:outerShdw>
                </a:effectLst>
              </a:rPr>
              <a:t>quality and compliance</a:t>
            </a:r>
            <a:endParaRPr lang="en-NL" sz="2000" dirty="0">
              <a:effectLst>
                <a:outerShdw blurRad="38100" dist="38100" dir="2700000" algn="tl">
                  <a:srgbClr val="000000">
                    <a:alpha val="43137"/>
                  </a:srgbClr>
                </a:outerShdw>
              </a:effectLst>
            </a:endParaRPr>
          </a:p>
        </p:txBody>
      </p:sp>
      <p:sp>
        <p:nvSpPr>
          <p:cNvPr id="51" name="TextBox 50">
            <a:extLst>
              <a:ext uri="{FF2B5EF4-FFF2-40B4-BE49-F238E27FC236}">
                <a16:creationId xmlns:a16="http://schemas.microsoft.com/office/drawing/2014/main" id="{75DB7D61-54F6-7563-2043-6CAC4BD757AC}"/>
              </a:ext>
            </a:extLst>
          </p:cNvPr>
          <p:cNvSpPr txBox="1"/>
          <p:nvPr/>
        </p:nvSpPr>
        <p:spPr>
          <a:xfrm>
            <a:off x="1290321" y="1524865"/>
            <a:ext cx="1577800" cy="646331"/>
          </a:xfrm>
          <a:prstGeom prst="rect">
            <a:avLst/>
          </a:prstGeom>
          <a:scene3d>
            <a:camera prst="orthographicFront">
              <a:rot lat="2496066" lon="2611317" rev="2332731"/>
            </a:camera>
            <a:lightRig rig="threePt" dir="t"/>
          </a:scene3d>
        </p:spPr>
        <p:txBody>
          <a:bodyPr wrap="square" rtlCol="0">
            <a:spAutoFit/>
          </a:bodyPr>
          <a:lstStyle/>
          <a:p>
            <a:r>
              <a:rPr lang="en-US" dirty="0">
                <a:solidFill>
                  <a:schemeClr val="accent5"/>
                </a:solidFill>
              </a:rPr>
              <a:t>EMB model and schema</a:t>
            </a:r>
            <a:endParaRPr lang="en-NL" dirty="0">
              <a:solidFill>
                <a:schemeClr val="accent5"/>
              </a:solidFill>
            </a:endParaRPr>
          </a:p>
        </p:txBody>
      </p:sp>
    </p:spTree>
    <p:extLst>
      <p:ext uri="{BB962C8B-B14F-4D97-AF65-F5344CB8AC3E}">
        <p14:creationId xmlns:p14="http://schemas.microsoft.com/office/powerpoint/2010/main" val="3914029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ADD808-EEB5-6322-03C1-4ECA6D98B08C}"/>
              </a:ext>
            </a:extLst>
          </p:cNvPr>
          <p:cNvPicPr>
            <a:picLocks noChangeAspect="1"/>
          </p:cNvPicPr>
          <p:nvPr/>
        </p:nvPicPr>
        <p:blipFill>
          <a:blip r:embed="rId4"/>
          <a:stretch>
            <a:fillRect/>
          </a:stretch>
        </p:blipFill>
        <p:spPr>
          <a:xfrm>
            <a:off x="2048124" y="1828800"/>
            <a:ext cx="3513841" cy="4165092"/>
          </a:xfrm>
          <a:prstGeom prst="rect">
            <a:avLst/>
          </a:prstGeom>
        </p:spPr>
      </p:pic>
      <p:sp>
        <p:nvSpPr>
          <p:cNvPr id="7" name="TextBox 6">
            <a:extLst>
              <a:ext uri="{FF2B5EF4-FFF2-40B4-BE49-F238E27FC236}">
                <a16:creationId xmlns:a16="http://schemas.microsoft.com/office/drawing/2014/main" id="{26E778E1-60A9-4E91-4F60-6014D55371F4}"/>
              </a:ext>
            </a:extLst>
          </p:cNvPr>
          <p:cNvSpPr txBox="1"/>
          <p:nvPr/>
        </p:nvSpPr>
        <p:spPr>
          <a:xfrm>
            <a:off x="6822524" y="1828800"/>
            <a:ext cx="4119796" cy="2862322"/>
          </a:xfrm>
          <a:prstGeom prst="rect">
            <a:avLst/>
          </a:prstGeom>
          <a:noFill/>
        </p:spPr>
        <p:txBody>
          <a:bodyPr wrap="square">
            <a:spAutoFit/>
          </a:bodyPr>
          <a:lstStyle/>
          <a:p>
            <a:pPr algn="l">
              <a:buFont typeface="Arial" panose="020B0604020202020204" pitchFamily="34" charset="0"/>
              <a:buChar char="•"/>
            </a:pPr>
            <a:r>
              <a:rPr lang="en-CA" b="1" i="0" dirty="0">
                <a:effectLst/>
                <a:latin typeface="-apple-system"/>
              </a:rPr>
              <a:t>Resolution</a:t>
            </a:r>
            <a:r>
              <a:rPr lang="en-CA" b="0" i="0" dirty="0">
                <a:effectLst/>
                <a:latin typeface="-apple-system"/>
              </a:rPr>
              <a:t>: 1920 x 1080 pixels</a:t>
            </a:r>
          </a:p>
          <a:p>
            <a:pPr algn="l">
              <a:buFont typeface="Arial" panose="020B0604020202020204" pitchFamily="34" charset="0"/>
              <a:buChar char="•"/>
            </a:pPr>
            <a:r>
              <a:rPr lang="en-CA" b="1" i="0" dirty="0">
                <a:effectLst/>
                <a:latin typeface="-apple-system"/>
              </a:rPr>
              <a:t>Date Taken</a:t>
            </a:r>
            <a:r>
              <a:rPr lang="en-CA" b="0" i="0" dirty="0">
                <a:effectLst/>
                <a:latin typeface="-apple-system"/>
              </a:rPr>
              <a:t>: August 15, 2023</a:t>
            </a:r>
          </a:p>
          <a:p>
            <a:pPr algn="l">
              <a:buFont typeface="Arial" panose="020B0604020202020204" pitchFamily="34" charset="0"/>
              <a:buChar char="•"/>
            </a:pPr>
            <a:r>
              <a:rPr lang="en-CA" b="1" i="0" dirty="0">
                <a:effectLst/>
                <a:latin typeface="-apple-system"/>
              </a:rPr>
              <a:t>Time Taken</a:t>
            </a:r>
            <a:r>
              <a:rPr lang="en-CA" b="0" i="0" dirty="0">
                <a:effectLst/>
                <a:latin typeface="-apple-system"/>
              </a:rPr>
              <a:t>: 10:30 AM</a:t>
            </a:r>
          </a:p>
          <a:p>
            <a:pPr algn="l">
              <a:buFont typeface="Arial" panose="020B0604020202020204" pitchFamily="34" charset="0"/>
              <a:buChar char="•"/>
            </a:pPr>
            <a:r>
              <a:rPr lang="en-CA" b="1" i="0" dirty="0">
                <a:effectLst/>
                <a:latin typeface="-apple-system"/>
              </a:rPr>
              <a:t>Location</a:t>
            </a:r>
            <a:r>
              <a:rPr lang="en-CA" b="0" i="0" dirty="0">
                <a:effectLst/>
                <a:latin typeface="-apple-system"/>
              </a:rPr>
              <a:t>: Cozy Cottage, Elmwood Town, </a:t>
            </a:r>
            <a:r>
              <a:rPr lang="en-CA" b="0" i="0" dirty="0" err="1">
                <a:effectLst/>
                <a:latin typeface="-apple-system"/>
              </a:rPr>
              <a:t>Fictionland</a:t>
            </a:r>
            <a:endParaRPr lang="en-CA" b="0" i="0" dirty="0">
              <a:effectLst/>
              <a:latin typeface="-apple-system"/>
            </a:endParaRPr>
          </a:p>
          <a:p>
            <a:pPr algn="l">
              <a:buFont typeface="Arial" panose="020B0604020202020204" pitchFamily="34" charset="0"/>
              <a:buChar char="•"/>
            </a:pPr>
            <a:r>
              <a:rPr lang="en-CA" b="1" i="0" dirty="0">
                <a:effectLst/>
                <a:latin typeface="-apple-system"/>
              </a:rPr>
              <a:t>Camera Model</a:t>
            </a:r>
            <a:r>
              <a:rPr lang="en-CA" b="0" i="0" dirty="0">
                <a:effectLst/>
                <a:latin typeface="-apple-system"/>
              </a:rPr>
              <a:t>: </a:t>
            </a:r>
            <a:r>
              <a:rPr lang="en-CA" b="0" i="0" dirty="0" err="1">
                <a:effectLst/>
                <a:latin typeface="-apple-system"/>
              </a:rPr>
              <a:t>ImaginaryCam</a:t>
            </a:r>
            <a:r>
              <a:rPr lang="en-CA" b="0" i="0" dirty="0">
                <a:effectLst/>
                <a:latin typeface="-apple-system"/>
              </a:rPr>
              <a:t> X200</a:t>
            </a:r>
          </a:p>
          <a:p>
            <a:pPr algn="l">
              <a:buFont typeface="Arial" panose="020B0604020202020204" pitchFamily="34" charset="0"/>
              <a:buChar char="•"/>
            </a:pPr>
            <a:r>
              <a:rPr lang="en-CA" b="1" i="0" dirty="0">
                <a:effectLst/>
                <a:latin typeface="-apple-system"/>
              </a:rPr>
              <a:t>Exposure Time</a:t>
            </a:r>
            <a:r>
              <a:rPr lang="en-CA" b="0" i="0" dirty="0">
                <a:effectLst/>
                <a:latin typeface="-apple-system"/>
              </a:rPr>
              <a:t>: 1/125 sec</a:t>
            </a:r>
          </a:p>
          <a:p>
            <a:pPr algn="l">
              <a:buFont typeface="Arial" panose="020B0604020202020204" pitchFamily="34" charset="0"/>
              <a:buChar char="•"/>
            </a:pPr>
            <a:r>
              <a:rPr lang="en-CA" b="1" i="0" dirty="0">
                <a:effectLst/>
                <a:latin typeface="-apple-system"/>
              </a:rPr>
              <a:t>Aperture</a:t>
            </a:r>
            <a:r>
              <a:rPr lang="en-CA" b="0" i="0" dirty="0">
                <a:effectLst/>
                <a:latin typeface="-apple-system"/>
              </a:rPr>
              <a:t>: f/2.8</a:t>
            </a:r>
          </a:p>
          <a:p>
            <a:pPr algn="l">
              <a:buFont typeface="Arial" panose="020B0604020202020204" pitchFamily="34" charset="0"/>
              <a:buChar char="•"/>
            </a:pPr>
            <a:r>
              <a:rPr lang="en-CA" b="1" i="0" dirty="0">
                <a:effectLst/>
                <a:latin typeface="-apple-system"/>
              </a:rPr>
              <a:t>ISO</a:t>
            </a:r>
            <a:r>
              <a:rPr lang="en-CA" b="0" i="0" dirty="0">
                <a:effectLst/>
                <a:latin typeface="-apple-system"/>
              </a:rPr>
              <a:t>: 200</a:t>
            </a:r>
          </a:p>
          <a:p>
            <a:pPr algn="l">
              <a:buFont typeface="Arial" panose="020B0604020202020204" pitchFamily="34" charset="0"/>
              <a:buChar char="•"/>
            </a:pPr>
            <a:r>
              <a:rPr lang="en-CA" b="1" dirty="0">
                <a:latin typeface="-apple-system"/>
              </a:rPr>
              <a:t>Products tagged: </a:t>
            </a:r>
            <a:r>
              <a:rPr lang="en-CA" dirty="0">
                <a:latin typeface="-apple-system"/>
              </a:rPr>
              <a:t>MALINDA chair cushion</a:t>
            </a:r>
            <a:endParaRPr lang="en-CA" i="0" dirty="0">
              <a:effectLst/>
              <a:latin typeface="-apple-system"/>
            </a:endParaRPr>
          </a:p>
        </p:txBody>
      </p:sp>
      <p:sp>
        <p:nvSpPr>
          <p:cNvPr id="8" name="TextBox 7">
            <a:extLst>
              <a:ext uri="{FF2B5EF4-FFF2-40B4-BE49-F238E27FC236}">
                <a16:creationId xmlns:a16="http://schemas.microsoft.com/office/drawing/2014/main" id="{4145017C-AA3D-22B3-C878-FD3AFFD15483}"/>
              </a:ext>
            </a:extLst>
          </p:cNvPr>
          <p:cNvSpPr txBox="1"/>
          <p:nvPr/>
        </p:nvSpPr>
        <p:spPr>
          <a:xfrm>
            <a:off x="1911937" y="1301703"/>
            <a:ext cx="2779296" cy="369332"/>
          </a:xfrm>
          <a:prstGeom prst="rect">
            <a:avLst/>
          </a:prstGeom>
          <a:noFill/>
        </p:spPr>
        <p:txBody>
          <a:bodyPr wrap="square" rtlCol="0">
            <a:spAutoFit/>
          </a:bodyPr>
          <a:lstStyle/>
          <a:p>
            <a:r>
              <a:rPr lang="en-US" b="1" dirty="0">
                <a:solidFill>
                  <a:schemeClr val="tx2">
                    <a:lumMod val="50000"/>
                    <a:lumOff val="50000"/>
                  </a:schemeClr>
                </a:solidFill>
              </a:rPr>
              <a:t>Subject: </a:t>
            </a:r>
            <a:r>
              <a:rPr lang="en-US" dirty="0">
                <a:solidFill>
                  <a:schemeClr val="tx2">
                    <a:lumMod val="50000"/>
                    <a:lumOff val="50000"/>
                  </a:schemeClr>
                </a:solidFill>
              </a:rPr>
              <a:t>Product Picture</a:t>
            </a:r>
            <a:endParaRPr lang="en-NL" dirty="0">
              <a:solidFill>
                <a:schemeClr val="tx2">
                  <a:lumMod val="50000"/>
                  <a:lumOff val="50000"/>
                </a:schemeClr>
              </a:solidFill>
            </a:endParaRPr>
          </a:p>
        </p:txBody>
      </p:sp>
      <p:sp>
        <p:nvSpPr>
          <p:cNvPr id="9" name="TextBox 8">
            <a:extLst>
              <a:ext uri="{FF2B5EF4-FFF2-40B4-BE49-F238E27FC236}">
                <a16:creationId xmlns:a16="http://schemas.microsoft.com/office/drawing/2014/main" id="{0F4870E3-8548-2641-6F99-A589DB22B813}"/>
              </a:ext>
            </a:extLst>
          </p:cNvPr>
          <p:cNvSpPr txBox="1"/>
          <p:nvPr/>
        </p:nvSpPr>
        <p:spPr>
          <a:xfrm>
            <a:off x="6822524" y="1486369"/>
            <a:ext cx="1718361" cy="369332"/>
          </a:xfrm>
          <a:prstGeom prst="rect">
            <a:avLst/>
          </a:prstGeom>
          <a:noFill/>
        </p:spPr>
        <p:txBody>
          <a:bodyPr wrap="square" rtlCol="0">
            <a:spAutoFit/>
          </a:bodyPr>
          <a:lstStyle/>
          <a:p>
            <a:r>
              <a:rPr lang="en-US" b="1" dirty="0">
                <a:solidFill>
                  <a:schemeClr val="tx2">
                    <a:lumMod val="50000"/>
                    <a:lumOff val="50000"/>
                  </a:schemeClr>
                </a:solidFill>
              </a:rPr>
              <a:t>Information</a:t>
            </a:r>
            <a:endParaRPr lang="en-NL" dirty="0">
              <a:solidFill>
                <a:schemeClr val="tx2">
                  <a:lumMod val="50000"/>
                  <a:lumOff val="50000"/>
                </a:schemeClr>
              </a:solidFill>
            </a:endParaRPr>
          </a:p>
        </p:txBody>
      </p:sp>
      <p:sp>
        <p:nvSpPr>
          <p:cNvPr id="10" name="Title 4">
            <a:extLst>
              <a:ext uri="{FF2B5EF4-FFF2-40B4-BE49-F238E27FC236}">
                <a16:creationId xmlns:a16="http://schemas.microsoft.com/office/drawing/2014/main" id="{8CE9D4EC-820A-731F-97AA-3FA317039CC8}"/>
              </a:ext>
            </a:extLst>
          </p:cNvPr>
          <p:cNvSpPr>
            <a:spLocks noGrp="1"/>
          </p:cNvSpPr>
          <p:nvPr>
            <p:ph type="title"/>
          </p:nvPr>
        </p:nvSpPr>
        <p:spPr>
          <a:xfrm>
            <a:off x="838200" y="141388"/>
            <a:ext cx="10515600" cy="878818"/>
          </a:xfrm>
        </p:spPr>
        <p:txBody>
          <a:bodyPr/>
          <a:lstStyle/>
          <a:p>
            <a:r>
              <a:rPr lang="en-US" dirty="0"/>
              <a:t>Subject differentiates Knowledge Domains</a:t>
            </a:r>
            <a:endParaRPr lang="en-NL" dirty="0"/>
          </a:p>
        </p:txBody>
      </p:sp>
    </p:spTree>
    <p:extLst>
      <p:ext uri="{BB962C8B-B14F-4D97-AF65-F5344CB8AC3E}">
        <p14:creationId xmlns:p14="http://schemas.microsoft.com/office/powerpoint/2010/main" val="35685103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400" decel="100000"/>
                                        <p:tgtEl>
                                          <p:spTgt spid="8"/>
                                        </p:tgtEl>
                                      </p:cBhvr>
                                    </p:animEffect>
                                    <p:anim calcmode="lin" valueType="num">
                                      <p:cBhvr>
                                        <p:cTn id="8" dur="2400" decel="100000" fill="hold"/>
                                        <p:tgtEl>
                                          <p:spTgt spid="8"/>
                                        </p:tgtEl>
                                        <p:attrNameLst>
                                          <p:attrName>style.rotation</p:attrName>
                                        </p:attrNameLst>
                                      </p:cBhvr>
                                      <p:tavLst>
                                        <p:tav tm="0">
                                          <p:val>
                                            <p:fltVal val="-90"/>
                                          </p:val>
                                        </p:tav>
                                        <p:tav tm="100000">
                                          <p:val>
                                            <p:fltVal val="0"/>
                                          </p:val>
                                        </p:tav>
                                      </p:tavLst>
                                    </p:anim>
                                    <p:anim calcmode="lin" valueType="num">
                                      <p:cBhvr>
                                        <p:cTn id="9" dur="2400" decel="100000" fill="hold"/>
                                        <p:tgtEl>
                                          <p:spTgt spid="8"/>
                                        </p:tgtEl>
                                        <p:attrNameLst>
                                          <p:attrName>ppt_x</p:attrName>
                                        </p:attrNameLst>
                                      </p:cBhvr>
                                      <p:tavLst>
                                        <p:tav tm="0">
                                          <p:val>
                                            <p:strVal val="#ppt_x+0.4"/>
                                          </p:val>
                                        </p:tav>
                                        <p:tav tm="100000">
                                          <p:val>
                                            <p:strVal val="#ppt_x-0.05"/>
                                          </p:val>
                                        </p:tav>
                                      </p:tavLst>
                                    </p:anim>
                                    <p:anim calcmode="lin" valueType="num">
                                      <p:cBhvr>
                                        <p:cTn id="10" dur="2400" decel="100000" fill="hold"/>
                                        <p:tgtEl>
                                          <p:spTgt spid="8"/>
                                        </p:tgtEl>
                                        <p:attrNameLst>
                                          <p:attrName>ppt_y</p:attrName>
                                        </p:attrNameLst>
                                      </p:cBhvr>
                                      <p:tavLst>
                                        <p:tav tm="0">
                                          <p:val>
                                            <p:strVal val="#ppt_y-0.4"/>
                                          </p:val>
                                        </p:tav>
                                        <p:tav tm="100000">
                                          <p:val>
                                            <p:strVal val="#ppt_y+0.1"/>
                                          </p:val>
                                        </p:tav>
                                      </p:tavLst>
                                    </p:anim>
                                    <p:anim calcmode="lin" valueType="num">
                                      <p:cBhvr>
                                        <p:cTn id="11" dur="600" accel="100000" fill="hold">
                                          <p:stCondLst>
                                            <p:cond delay="2400"/>
                                          </p:stCondLst>
                                        </p:cTn>
                                        <p:tgtEl>
                                          <p:spTgt spid="8"/>
                                        </p:tgtEl>
                                        <p:attrNameLst>
                                          <p:attrName>ppt_x</p:attrName>
                                        </p:attrNameLst>
                                      </p:cBhvr>
                                      <p:tavLst>
                                        <p:tav tm="0">
                                          <p:val>
                                            <p:strVal val="#ppt_x-0.05"/>
                                          </p:val>
                                        </p:tav>
                                        <p:tav tm="100000">
                                          <p:val>
                                            <p:strVal val="#ppt_x"/>
                                          </p:val>
                                        </p:tav>
                                      </p:tavLst>
                                    </p:anim>
                                    <p:anim calcmode="lin" valueType="num">
                                      <p:cBhvr>
                                        <p:cTn id="12" dur="600" accel="100000" fill="hold">
                                          <p:stCondLst>
                                            <p:cond delay="2400"/>
                                          </p:stCondLst>
                                        </p:cTn>
                                        <p:tgtEl>
                                          <p:spTgt spid="8"/>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400" decel="100000"/>
                                        <p:tgtEl>
                                          <p:spTgt spid="9"/>
                                        </p:tgtEl>
                                      </p:cBhvr>
                                    </p:animEffect>
                                    <p:anim calcmode="lin" valueType="num">
                                      <p:cBhvr>
                                        <p:cTn id="16" dur="2400" decel="100000" fill="hold"/>
                                        <p:tgtEl>
                                          <p:spTgt spid="9"/>
                                        </p:tgtEl>
                                        <p:attrNameLst>
                                          <p:attrName>style.rotation</p:attrName>
                                        </p:attrNameLst>
                                      </p:cBhvr>
                                      <p:tavLst>
                                        <p:tav tm="0">
                                          <p:val>
                                            <p:fltVal val="-90"/>
                                          </p:val>
                                        </p:tav>
                                        <p:tav tm="100000">
                                          <p:val>
                                            <p:fltVal val="0"/>
                                          </p:val>
                                        </p:tav>
                                      </p:tavLst>
                                    </p:anim>
                                    <p:anim calcmode="lin" valueType="num">
                                      <p:cBhvr>
                                        <p:cTn id="17" dur="2400" decel="100000" fill="hold"/>
                                        <p:tgtEl>
                                          <p:spTgt spid="9"/>
                                        </p:tgtEl>
                                        <p:attrNameLst>
                                          <p:attrName>ppt_x</p:attrName>
                                        </p:attrNameLst>
                                      </p:cBhvr>
                                      <p:tavLst>
                                        <p:tav tm="0">
                                          <p:val>
                                            <p:strVal val="#ppt_x+0.4"/>
                                          </p:val>
                                        </p:tav>
                                        <p:tav tm="100000">
                                          <p:val>
                                            <p:strVal val="#ppt_x-0.05"/>
                                          </p:val>
                                        </p:tav>
                                      </p:tavLst>
                                    </p:anim>
                                    <p:anim calcmode="lin" valueType="num">
                                      <p:cBhvr>
                                        <p:cTn id="18" dur="2400" decel="100000" fill="hold"/>
                                        <p:tgtEl>
                                          <p:spTgt spid="9"/>
                                        </p:tgtEl>
                                        <p:attrNameLst>
                                          <p:attrName>ppt_y</p:attrName>
                                        </p:attrNameLst>
                                      </p:cBhvr>
                                      <p:tavLst>
                                        <p:tav tm="0">
                                          <p:val>
                                            <p:strVal val="#ppt_y-0.4"/>
                                          </p:val>
                                        </p:tav>
                                        <p:tav tm="100000">
                                          <p:val>
                                            <p:strVal val="#ppt_y+0.1"/>
                                          </p:val>
                                        </p:tav>
                                      </p:tavLst>
                                    </p:anim>
                                    <p:anim calcmode="lin" valueType="num">
                                      <p:cBhvr>
                                        <p:cTn id="19" dur="600" accel="100000" fill="hold">
                                          <p:stCondLst>
                                            <p:cond delay="2400"/>
                                          </p:stCondLst>
                                        </p:cTn>
                                        <p:tgtEl>
                                          <p:spTgt spid="9"/>
                                        </p:tgtEl>
                                        <p:attrNameLst>
                                          <p:attrName>ppt_x</p:attrName>
                                        </p:attrNameLst>
                                      </p:cBhvr>
                                      <p:tavLst>
                                        <p:tav tm="0">
                                          <p:val>
                                            <p:strVal val="#ppt_x-0.05"/>
                                          </p:val>
                                        </p:tav>
                                        <p:tav tm="100000">
                                          <p:val>
                                            <p:strVal val="#ppt_x"/>
                                          </p:val>
                                        </p:tav>
                                      </p:tavLst>
                                    </p:anim>
                                    <p:anim calcmode="lin" valueType="num">
                                      <p:cBhvr>
                                        <p:cTn id="20" dur="600" accel="100000" fill="hold">
                                          <p:stCondLst>
                                            <p:cond delay="24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p:txBody>
          <a:bodyPr/>
          <a:lstStyle/>
          <a:p>
            <a:r>
              <a:rPr lang="en-US" dirty="0"/>
              <a:t>What is knowledge graph?</a:t>
            </a:r>
            <a:endParaRPr lang="en-NL" dirty="0"/>
          </a:p>
        </p:txBody>
      </p:sp>
      <p:sp>
        <p:nvSpPr>
          <p:cNvPr id="4" name="TextBox 3">
            <a:extLst>
              <a:ext uri="{FF2B5EF4-FFF2-40B4-BE49-F238E27FC236}">
                <a16:creationId xmlns:a16="http://schemas.microsoft.com/office/drawing/2014/main" id="{93035214-55EE-E180-35E3-9C9514EEF44C}"/>
              </a:ext>
            </a:extLst>
          </p:cNvPr>
          <p:cNvSpPr txBox="1"/>
          <p:nvPr/>
        </p:nvSpPr>
        <p:spPr>
          <a:xfrm>
            <a:off x="2308057" y="2829631"/>
            <a:ext cx="8432132" cy="1077218"/>
          </a:xfrm>
          <a:prstGeom prst="rect">
            <a:avLst/>
          </a:prstGeom>
          <a:noFill/>
        </p:spPr>
        <p:txBody>
          <a:bodyPr wrap="square">
            <a:spAutoFit/>
          </a:bodyPr>
          <a:lstStyle/>
          <a:p>
            <a:r>
              <a:rPr lang="en-US" sz="3200" b="1" dirty="0"/>
              <a:t>Explicit</a:t>
            </a:r>
            <a:r>
              <a:rPr lang="en-US" sz="3200" dirty="0"/>
              <a:t>, </a:t>
            </a:r>
            <a:r>
              <a:rPr lang="en-US" sz="3200" b="1" dirty="0"/>
              <a:t>formal</a:t>
            </a:r>
            <a:r>
              <a:rPr lang="en-US" sz="3200" dirty="0"/>
              <a:t> and </a:t>
            </a:r>
            <a:r>
              <a:rPr lang="en-US" sz="3200" b="1" dirty="0"/>
              <a:t>shareable</a:t>
            </a:r>
            <a:r>
              <a:rPr lang="en-US" sz="3200" dirty="0"/>
              <a:t> knowledge, </a:t>
            </a:r>
            <a:r>
              <a:rPr lang="en-CA" sz="3200" dirty="0"/>
              <a:t>leveraging </a:t>
            </a:r>
            <a:r>
              <a:rPr lang="en-US" sz="3200" dirty="0"/>
              <a:t>graph technology.</a:t>
            </a:r>
            <a:endParaRPr lang="en-NL" sz="3200" dirty="0"/>
          </a:p>
        </p:txBody>
      </p:sp>
      <p:sp>
        <p:nvSpPr>
          <p:cNvPr id="7" name="TextBox 6">
            <a:extLst>
              <a:ext uri="{FF2B5EF4-FFF2-40B4-BE49-F238E27FC236}">
                <a16:creationId xmlns:a16="http://schemas.microsoft.com/office/drawing/2014/main" id="{8A78011B-F136-58A4-09C6-68722070A2F5}"/>
              </a:ext>
            </a:extLst>
          </p:cNvPr>
          <p:cNvSpPr txBox="1"/>
          <p:nvPr/>
        </p:nvSpPr>
        <p:spPr>
          <a:xfrm>
            <a:off x="517857" y="1833318"/>
            <a:ext cx="2177216" cy="1021556"/>
          </a:xfrm>
          <a:prstGeom prst="wedgeRoundRectCallout">
            <a:avLst>
              <a:gd name="adj1" fmla="val 31113"/>
              <a:gd name="adj2" fmla="val 68389"/>
              <a:gd name="adj3" fmla="val 16667"/>
            </a:avLst>
          </a:prstGeom>
          <a:noFill/>
          <a:ln w="19050">
            <a:solidFill>
              <a:schemeClr val="tx1">
                <a:lumMod val="75000"/>
                <a:lumOff val="25000"/>
              </a:schemeClr>
            </a:solidFill>
          </a:ln>
        </p:spPr>
        <p:txBody>
          <a:bodyPr wrap="square">
            <a:spAutoFit/>
          </a:bodyPr>
          <a:lstStyle/>
          <a:p>
            <a:r>
              <a:rPr lang="en-US" dirty="0"/>
              <a:t>meaning of all concepts must be defined</a:t>
            </a:r>
            <a:endParaRPr lang="en-NL" dirty="0"/>
          </a:p>
        </p:txBody>
      </p:sp>
      <p:sp>
        <p:nvSpPr>
          <p:cNvPr id="10" name="TextBox 9">
            <a:extLst>
              <a:ext uri="{FF2B5EF4-FFF2-40B4-BE49-F238E27FC236}">
                <a16:creationId xmlns:a16="http://schemas.microsoft.com/office/drawing/2014/main" id="{384AE6F6-6F13-3D51-0D31-A2E80555D19D}"/>
              </a:ext>
            </a:extLst>
          </p:cNvPr>
          <p:cNvSpPr txBox="1"/>
          <p:nvPr/>
        </p:nvSpPr>
        <p:spPr>
          <a:xfrm>
            <a:off x="3717506" y="1951239"/>
            <a:ext cx="1910014" cy="715089"/>
          </a:xfrm>
          <a:prstGeom prst="wedgeRoundRectCallout">
            <a:avLst>
              <a:gd name="adj1" fmla="val -16424"/>
              <a:gd name="adj2" fmla="val 82690"/>
              <a:gd name="adj3" fmla="val 16667"/>
            </a:avLst>
          </a:prstGeom>
          <a:noFill/>
          <a:ln w="19050">
            <a:solidFill>
              <a:schemeClr val="tx1">
                <a:lumMod val="75000"/>
                <a:lumOff val="25000"/>
              </a:schemeClr>
            </a:solidFill>
          </a:ln>
        </p:spPr>
        <p:txBody>
          <a:bodyPr wrap="square">
            <a:spAutoFit/>
          </a:bodyPr>
          <a:lstStyle>
            <a:defPPr>
              <a:defRPr lang="en-NL"/>
            </a:defPPr>
            <a:lvl1pPr>
              <a:defRPr/>
            </a:lvl1pPr>
          </a:lstStyle>
          <a:p>
            <a:r>
              <a:rPr lang="en-CA" dirty="0"/>
              <a:t>machine understandable</a:t>
            </a:r>
            <a:endParaRPr lang="en-NL" dirty="0"/>
          </a:p>
        </p:txBody>
      </p:sp>
      <p:sp>
        <p:nvSpPr>
          <p:cNvPr id="13" name="TextBox 12">
            <a:extLst>
              <a:ext uri="{FF2B5EF4-FFF2-40B4-BE49-F238E27FC236}">
                <a16:creationId xmlns:a16="http://schemas.microsoft.com/office/drawing/2014/main" id="{3951152F-AF86-5790-CA3C-B674ABD174AF}"/>
              </a:ext>
            </a:extLst>
          </p:cNvPr>
          <p:cNvSpPr txBox="1"/>
          <p:nvPr/>
        </p:nvSpPr>
        <p:spPr>
          <a:xfrm>
            <a:off x="6706097" y="2001475"/>
            <a:ext cx="1765635" cy="715089"/>
          </a:xfrm>
          <a:prstGeom prst="wedgeRoundRectCallout">
            <a:avLst>
              <a:gd name="adj1" fmla="val -25603"/>
              <a:gd name="adj2" fmla="val 87738"/>
              <a:gd name="adj3" fmla="val 16667"/>
            </a:avLst>
          </a:prstGeom>
          <a:noFill/>
          <a:ln w="19050">
            <a:solidFill>
              <a:schemeClr val="tx1">
                <a:lumMod val="75000"/>
                <a:lumOff val="25000"/>
              </a:schemeClr>
            </a:solidFill>
          </a:ln>
        </p:spPr>
        <p:txBody>
          <a:bodyPr wrap="square">
            <a:spAutoFit/>
          </a:bodyPr>
          <a:lstStyle>
            <a:defPPr>
              <a:defRPr lang="en-NL"/>
            </a:defPPr>
            <a:lvl1pPr>
              <a:defRPr/>
            </a:lvl1pPr>
          </a:lstStyle>
          <a:p>
            <a:r>
              <a:rPr lang="en-CA" dirty="0"/>
              <a:t>consensus about ontology</a:t>
            </a:r>
            <a:endParaRPr lang="en-NL" dirty="0"/>
          </a:p>
        </p:txBody>
      </p:sp>
      <p:grpSp>
        <p:nvGrpSpPr>
          <p:cNvPr id="18" name="Group 17">
            <a:extLst>
              <a:ext uri="{FF2B5EF4-FFF2-40B4-BE49-F238E27FC236}">
                <a16:creationId xmlns:a16="http://schemas.microsoft.com/office/drawing/2014/main" id="{C5E0CA69-79A4-AE07-7FC6-59BAC655BB35}"/>
              </a:ext>
            </a:extLst>
          </p:cNvPr>
          <p:cNvGrpSpPr/>
          <p:nvPr/>
        </p:nvGrpSpPr>
        <p:grpSpPr>
          <a:xfrm>
            <a:off x="6706602" y="3958159"/>
            <a:ext cx="5203089" cy="2665321"/>
            <a:chOff x="6740760" y="3906849"/>
            <a:chExt cx="5203089" cy="2665321"/>
          </a:xfrm>
        </p:grpSpPr>
        <p:pic>
          <p:nvPicPr>
            <p:cNvPr id="15" name="Picture 14">
              <a:extLst>
                <a:ext uri="{FF2B5EF4-FFF2-40B4-BE49-F238E27FC236}">
                  <a16:creationId xmlns:a16="http://schemas.microsoft.com/office/drawing/2014/main" id="{3ED181CF-3E1A-EB0D-C134-FF65F4A222C0}"/>
                </a:ext>
              </a:extLst>
            </p:cNvPr>
            <p:cNvPicPr>
              <a:picLocks noChangeAspect="1"/>
            </p:cNvPicPr>
            <p:nvPr/>
          </p:nvPicPr>
          <p:blipFill>
            <a:blip r:embed="rId3"/>
            <a:stretch>
              <a:fillRect/>
            </a:stretch>
          </p:blipFill>
          <p:spPr>
            <a:xfrm>
              <a:off x="6740760" y="4553180"/>
              <a:ext cx="5203089" cy="2018990"/>
            </a:xfrm>
            <a:prstGeom prst="rect">
              <a:avLst/>
            </a:prstGeom>
          </p:spPr>
        </p:pic>
        <p:sp>
          <p:nvSpPr>
            <p:cNvPr id="17" name="TextBox 16">
              <a:extLst>
                <a:ext uri="{FF2B5EF4-FFF2-40B4-BE49-F238E27FC236}">
                  <a16:creationId xmlns:a16="http://schemas.microsoft.com/office/drawing/2014/main" id="{4242D5A7-D799-6C3C-452D-F56622A274C0}"/>
                </a:ext>
              </a:extLst>
            </p:cNvPr>
            <p:cNvSpPr txBox="1"/>
            <p:nvPr/>
          </p:nvSpPr>
          <p:spPr>
            <a:xfrm>
              <a:off x="6740760" y="3906849"/>
              <a:ext cx="5203089"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dirty="0"/>
                <a:t>People can’t share knowledge if they don’t speak a common language…</a:t>
              </a:r>
              <a:endParaRPr lang="en-NL" dirty="0"/>
            </a:p>
          </p:txBody>
        </p:sp>
      </p:grpSp>
      <p:pic>
        <p:nvPicPr>
          <p:cNvPr id="20" name="Graphic 19" descr="Back outline">
            <a:extLst>
              <a:ext uri="{FF2B5EF4-FFF2-40B4-BE49-F238E27FC236}">
                <a16:creationId xmlns:a16="http://schemas.microsoft.com/office/drawing/2014/main" id="{F05D1BB2-BAB8-3BBE-7ABF-641346EAF8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724169" flipH="1">
            <a:off x="7669413" y="3258015"/>
            <a:ext cx="914400" cy="914400"/>
          </a:xfrm>
          <a:prstGeom prst="rect">
            <a:avLst/>
          </a:prstGeom>
        </p:spPr>
      </p:pic>
    </p:spTree>
    <p:extLst>
      <p:ext uri="{BB962C8B-B14F-4D97-AF65-F5344CB8AC3E}">
        <p14:creationId xmlns:p14="http://schemas.microsoft.com/office/powerpoint/2010/main" val="79567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a:xfrm>
            <a:off x="838199" y="365125"/>
            <a:ext cx="11071491" cy="1325563"/>
          </a:xfrm>
        </p:spPr>
        <p:txBody>
          <a:bodyPr/>
          <a:lstStyle/>
          <a:p>
            <a:r>
              <a:rPr lang="en-US" dirty="0"/>
              <a:t>Why do </a:t>
            </a:r>
            <a:r>
              <a:rPr lang="en-US" u="sng" dirty="0"/>
              <a:t>knowledge</a:t>
            </a:r>
            <a:r>
              <a:rPr lang="en-US" dirty="0"/>
              <a:t> and </a:t>
            </a:r>
            <a:r>
              <a:rPr lang="en-US" u="sng" dirty="0"/>
              <a:t>graph</a:t>
            </a:r>
            <a:r>
              <a:rPr lang="en-US" dirty="0"/>
              <a:t> go hand-in-hand?</a:t>
            </a:r>
            <a:endParaRPr lang="en-NL" dirty="0"/>
          </a:p>
        </p:txBody>
      </p:sp>
      <p:sp>
        <p:nvSpPr>
          <p:cNvPr id="11" name="TextBox 10">
            <a:extLst>
              <a:ext uri="{FF2B5EF4-FFF2-40B4-BE49-F238E27FC236}">
                <a16:creationId xmlns:a16="http://schemas.microsoft.com/office/drawing/2014/main" id="{330F4F44-8EF3-8D0E-16C8-5099B2D8D054}"/>
              </a:ext>
            </a:extLst>
          </p:cNvPr>
          <p:cNvSpPr txBox="1"/>
          <p:nvPr/>
        </p:nvSpPr>
        <p:spPr>
          <a:xfrm>
            <a:off x="719367" y="1856653"/>
            <a:ext cx="5916555" cy="336303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Connect data into information </a:t>
            </a:r>
          </a:p>
          <a:p>
            <a:pPr marL="342900" indent="-342900">
              <a:lnSpc>
                <a:spcPct val="150000"/>
              </a:lnSpc>
              <a:buFont typeface="Wingdings" panose="05000000000000000000" pitchFamily="2" charset="2"/>
              <a:buChar char="§"/>
            </a:pPr>
            <a:r>
              <a:rPr lang="en-US" sz="2400" dirty="0"/>
              <a:t>Collect information into knowledge</a:t>
            </a:r>
          </a:p>
          <a:p>
            <a:pPr marL="342900" indent="-342900">
              <a:lnSpc>
                <a:spcPct val="150000"/>
              </a:lnSpc>
              <a:buFont typeface="Wingdings" panose="05000000000000000000" pitchFamily="2" charset="2"/>
              <a:buChar char="§"/>
            </a:pPr>
            <a:r>
              <a:rPr lang="en-US" sz="2400" dirty="0"/>
              <a:t>New knowledge hooks upon previous knowledge (learning within and cross-domain)</a:t>
            </a:r>
          </a:p>
          <a:p>
            <a:pPr marL="342900" indent="-342900">
              <a:lnSpc>
                <a:spcPct val="150000"/>
              </a:lnSpc>
              <a:buFont typeface="Wingdings" panose="05000000000000000000" pitchFamily="2" charset="2"/>
              <a:buChar char="§"/>
            </a:pPr>
            <a:r>
              <a:rPr lang="en-US" sz="2400" dirty="0"/>
              <a:t>Evolve (grow, update)</a:t>
            </a:r>
          </a:p>
        </p:txBody>
      </p:sp>
      <p:pic>
        <p:nvPicPr>
          <p:cNvPr id="12" name="Picture 11">
            <a:extLst>
              <a:ext uri="{FF2B5EF4-FFF2-40B4-BE49-F238E27FC236}">
                <a16:creationId xmlns:a16="http://schemas.microsoft.com/office/drawing/2014/main" id="{4CC36A65-9AE8-6565-F4DC-18B171B306CF}"/>
              </a:ext>
            </a:extLst>
          </p:cNvPr>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rot="8307568">
            <a:off x="8968624" y="3670373"/>
            <a:ext cx="2643570" cy="2176273"/>
          </a:xfrm>
          <a:prstGeom prst="rect">
            <a:avLst/>
          </a:prstGeom>
        </p:spPr>
      </p:pic>
      <p:grpSp>
        <p:nvGrpSpPr>
          <p:cNvPr id="19" name="Group 18">
            <a:extLst>
              <a:ext uri="{FF2B5EF4-FFF2-40B4-BE49-F238E27FC236}">
                <a16:creationId xmlns:a16="http://schemas.microsoft.com/office/drawing/2014/main" id="{433F5F97-8E02-2A1D-00EA-F045A9818680}"/>
              </a:ext>
            </a:extLst>
          </p:cNvPr>
          <p:cNvGrpSpPr/>
          <p:nvPr/>
        </p:nvGrpSpPr>
        <p:grpSpPr>
          <a:xfrm>
            <a:off x="6628794" y="3081767"/>
            <a:ext cx="1152990" cy="2804470"/>
            <a:chOff x="6202074" y="2360407"/>
            <a:chExt cx="1152990" cy="2804470"/>
          </a:xfrm>
        </p:grpSpPr>
        <p:pic>
          <p:nvPicPr>
            <p:cNvPr id="14" name="Picture 13">
              <a:extLst>
                <a:ext uri="{FF2B5EF4-FFF2-40B4-BE49-F238E27FC236}">
                  <a16:creationId xmlns:a16="http://schemas.microsoft.com/office/drawing/2014/main" id="{CAF51CC1-28E5-0682-1F8A-34E27B829D60}"/>
                </a:ext>
              </a:extLst>
            </p:cNvPr>
            <p:cNvPicPr>
              <a:picLocks noChangeAspect="1"/>
            </p:cNvPicPr>
            <p:nvPr/>
          </p:nvPicPr>
          <p:blipFill rotWithShape="1">
            <a:blip r:embed="rId4">
              <a:clrChange>
                <a:clrFrom>
                  <a:srgbClr val="FFFFFF"/>
                </a:clrFrom>
                <a:clrTo>
                  <a:srgbClr val="FFFFFF">
                    <a:alpha val="0"/>
                  </a:srgbClr>
                </a:clrTo>
              </a:clrChange>
              <a:duotone>
                <a:schemeClr val="accent2">
                  <a:shade val="45000"/>
                  <a:satMod val="135000"/>
                </a:schemeClr>
                <a:prstClr val="white"/>
              </a:duotone>
            </a:blip>
            <a:srcRect l="49643" r="18369" b="39073"/>
            <a:stretch/>
          </p:blipFill>
          <p:spPr>
            <a:xfrm rot="14450833">
              <a:off x="6410908" y="2151573"/>
              <a:ext cx="735321" cy="1152990"/>
            </a:xfrm>
            <a:prstGeom prst="rect">
              <a:avLst/>
            </a:prstGeom>
          </p:spPr>
        </p:pic>
        <p:pic>
          <p:nvPicPr>
            <p:cNvPr id="16" name="Picture 15">
              <a:extLst>
                <a:ext uri="{FF2B5EF4-FFF2-40B4-BE49-F238E27FC236}">
                  <a16:creationId xmlns:a16="http://schemas.microsoft.com/office/drawing/2014/main" id="{B764D48D-C840-6918-69B2-9B1C7466FEA7}"/>
                </a:ext>
              </a:extLst>
            </p:cNvPr>
            <p:cNvPicPr>
              <a:picLocks noChangeAspect="1"/>
            </p:cNvPicPr>
            <p:nvPr/>
          </p:nvPicPr>
          <p:blipFill rotWithShape="1">
            <a:blip r:embed="rId4">
              <a:clrChange>
                <a:clrFrom>
                  <a:srgbClr val="FFFFFF"/>
                </a:clrFrom>
                <a:clrTo>
                  <a:srgbClr val="FFFFFF">
                    <a:alpha val="0"/>
                  </a:srgbClr>
                </a:clrTo>
              </a:clrChange>
              <a:duotone>
                <a:schemeClr val="accent2">
                  <a:shade val="45000"/>
                  <a:satMod val="135000"/>
                </a:schemeClr>
                <a:prstClr val="white"/>
              </a:duotone>
            </a:blip>
            <a:srcRect l="49643" t="1" r="18369" b="41323"/>
            <a:stretch/>
          </p:blipFill>
          <p:spPr>
            <a:xfrm rot="10800000">
              <a:off x="6476745" y="4054476"/>
              <a:ext cx="735321" cy="1110401"/>
            </a:xfrm>
            <a:prstGeom prst="rect">
              <a:avLst/>
            </a:prstGeom>
          </p:spPr>
        </p:pic>
      </p:grpSp>
      <p:pic>
        <p:nvPicPr>
          <p:cNvPr id="5" name="Picture 4">
            <a:extLst>
              <a:ext uri="{FF2B5EF4-FFF2-40B4-BE49-F238E27FC236}">
                <a16:creationId xmlns:a16="http://schemas.microsoft.com/office/drawing/2014/main" id="{A3D559F6-E6EB-1C29-668E-C301C1832D6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29262" y="3146696"/>
            <a:ext cx="2643570" cy="2176273"/>
          </a:xfrm>
          <a:prstGeom prst="rect">
            <a:avLst/>
          </a:prstGeom>
        </p:spPr>
      </p:pic>
      <p:pic>
        <p:nvPicPr>
          <p:cNvPr id="21" name="Picture 20">
            <a:extLst>
              <a:ext uri="{FF2B5EF4-FFF2-40B4-BE49-F238E27FC236}">
                <a16:creationId xmlns:a16="http://schemas.microsoft.com/office/drawing/2014/main" id="{728BD138-4A41-77C5-5A02-25E7F39F251F}"/>
              </a:ext>
            </a:extLst>
          </p:cNvPr>
          <p:cNvPicPr>
            <a:picLocks noChangeAspect="1"/>
          </p:cNvPicPr>
          <p:nvPr/>
        </p:nvPicPr>
        <p:blipFill rotWithShape="1">
          <a:blip r:embed="rId4">
            <a:clrChange>
              <a:clrFrom>
                <a:srgbClr val="FFFFFF"/>
              </a:clrFrom>
              <a:clrTo>
                <a:srgbClr val="FFFFFF">
                  <a:alpha val="0"/>
                </a:srgbClr>
              </a:clrTo>
            </a:clrChange>
            <a:duotone>
              <a:schemeClr val="accent5">
                <a:shade val="45000"/>
                <a:satMod val="135000"/>
              </a:schemeClr>
              <a:prstClr val="white"/>
            </a:duotone>
          </a:blip>
          <a:srcRect l="78454" t="70807" r="5405" b="9824"/>
          <a:stretch/>
        </p:blipFill>
        <p:spPr>
          <a:xfrm>
            <a:off x="9005448" y="4675350"/>
            <a:ext cx="426720" cy="421532"/>
          </a:xfrm>
          <a:prstGeom prst="rect">
            <a:avLst/>
          </a:prstGeom>
        </p:spPr>
      </p:pic>
      <p:sp>
        <p:nvSpPr>
          <p:cNvPr id="23" name="TextBox 22">
            <a:extLst>
              <a:ext uri="{FF2B5EF4-FFF2-40B4-BE49-F238E27FC236}">
                <a16:creationId xmlns:a16="http://schemas.microsoft.com/office/drawing/2014/main" id="{4C7B0F49-6017-5A78-8758-51A25AFD0467}"/>
              </a:ext>
            </a:extLst>
          </p:cNvPr>
          <p:cNvSpPr txBox="1"/>
          <p:nvPr/>
        </p:nvSpPr>
        <p:spPr>
          <a:xfrm>
            <a:off x="4302791" y="4154596"/>
            <a:ext cx="1564640" cy="584775"/>
          </a:xfrm>
          <a:prstGeom prst="rect">
            <a:avLst/>
          </a:prstGeom>
          <a:noFill/>
        </p:spPr>
        <p:txBody>
          <a:bodyPr wrap="square">
            <a:spAutoFit/>
          </a:bodyPr>
          <a:lstStyle/>
          <a:p>
            <a:r>
              <a:rPr lang="en-NL" sz="3200" b="1" dirty="0">
                <a:solidFill>
                  <a:schemeClr val="accent6"/>
                </a:solidFill>
                <a:latin typeface="Calibri" panose="020F0502020204030204" pitchFamily="34" charset="0"/>
                <a:ea typeface="Times New Roman" panose="02020603050405020304" pitchFamily="18" charset="0"/>
              </a:rPr>
              <a:t>Agility</a:t>
            </a:r>
            <a:endParaRPr lang="en-NL" sz="3200" b="1" dirty="0">
              <a:solidFill>
                <a:schemeClr val="accent6"/>
              </a:solidFill>
            </a:endParaRPr>
          </a:p>
        </p:txBody>
      </p:sp>
      <p:pic>
        <p:nvPicPr>
          <p:cNvPr id="24" name="Picture 23">
            <a:extLst>
              <a:ext uri="{FF2B5EF4-FFF2-40B4-BE49-F238E27FC236}">
                <a16:creationId xmlns:a16="http://schemas.microsoft.com/office/drawing/2014/main" id="{7A142867-6B07-ECA1-7D8E-0C8B64CEABF1}"/>
              </a:ext>
            </a:extLst>
          </p:cNvPr>
          <p:cNvPicPr>
            <a:picLocks noChangeAspect="1"/>
          </p:cNvPicPr>
          <p:nvPr/>
        </p:nvPicPr>
        <p:blipFill>
          <a:blip r:embed="rId5"/>
          <a:stretch>
            <a:fillRect/>
          </a:stretch>
        </p:blipFill>
        <p:spPr>
          <a:xfrm>
            <a:off x="8579472" y="1676732"/>
            <a:ext cx="3040514" cy="1483921"/>
          </a:xfrm>
          <a:prstGeom prst="rect">
            <a:avLst/>
          </a:prstGeom>
          <a:ln>
            <a:noFill/>
          </a:ln>
          <a:effectLst/>
        </p:spPr>
      </p:pic>
      <p:sp>
        <p:nvSpPr>
          <p:cNvPr id="3" name="TextBox 2">
            <a:extLst>
              <a:ext uri="{FF2B5EF4-FFF2-40B4-BE49-F238E27FC236}">
                <a16:creationId xmlns:a16="http://schemas.microsoft.com/office/drawing/2014/main" id="{FBFA5F94-4C4F-E4FD-EFBE-6577056C9EEA}"/>
              </a:ext>
            </a:extLst>
          </p:cNvPr>
          <p:cNvSpPr txBox="1"/>
          <p:nvPr/>
        </p:nvSpPr>
        <p:spPr>
          <a:xfrm>
            <a:off x="5359400" y="2078342"/>
            <a:ext cx="2326638" cy="523220"/>
          </a:xfrm>
          <a:prstGeom prst="rect">
            <a:avLst/>
          </a:prstGeom>
          <a:noFill/>
        </p:spPr>
        <p:txBody>
          <a:bodyPr wrap="square">
            <a:spAutoFit/>
          </a:bodyPr>
          <a:lstStyle/>
          <a:p>
            <a:r>
              <a:rPr lang="en-US" sz="2800" b="1" dirty="0">
                <a:solidFill>
                  <a:schemeClr val="accent6"/>
                </a:solidFill>
                <a:latin typeface="Calibri" panose="020F0502020204030204" pitchFamily="34" charset="0"/>
                <a:ea typeface="Times New Roman" panose="02020603050405020304" pitchFamily="18" charset="0"/>
              </a:rPr>
              <a:t>Relationship</a:t>
            </a:r>
            <a:endParaRPr lang="en-NL" sz="2800" b="1" dirty="0">
              <a:solidFill>
                <a:schemeClr val="accent6"/>
              </a:solidFill>
            </a:endParaRPr>
          </a:p>
        </p:txBody>
      </p:sp>
    </p:spTree>
    <p:extLst>
      <p:ext uri="{BB962C8B-B14F-4D97-AF65-F5344CB8AC3E}">
        <p14:creationId xmlns:p14="http://schemas.microsoft.com/office/powerpoint/2010/main" val="34031199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20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20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000"/>
                                        <p:tgtEl>
                                          <p:spTgt spid="24"/>
                                        </p:tgtEl>
                                      </p:cBhvr>
                                    </p:animEffec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2000"/>
                                        <p:tgtEl>
                                          <p:spTgt spid="11">
                                            <p:txEl>
                                              <p:pRg st="2" end="2"/>
                                            </p:txEl>
                                          </p:spTgt>
                                        </p:tgtEl>
                                      </p:cBhvr>
                                    </p:animEffect>
                                  </p:childTnLst>
                                </p:cTn>
                              </p:par>
                              <p:par>
                                <p:cTn id="25" presetID="22" presetClass="entr" presetSubtype="2"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2000"/>
                                        <p:tgtEl>
                                          <p:spTgt spid="19"/>
                                        </p:tgtEl>
                                      </p:cBhvr>
                                    </p:animEffect>
                                  </p:childTnLst>
                                </p:cTn>
                              </p:par>
                              <p:par>
                                <p:cTn id="28" presetID="22" presetClass="entr" presetSubtype="8"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2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animEffect transition="in" filter="fade">
                                      <p:cBhvr>
                                        <p:cTn id="35" dur="2000"/>
                                        <p:tgtEl>
                                          <p:spTgt spid="11">
                                            <p:txEl>
                                              <p:pRg st="3" end="3"/>
                                            </p:txEl>
                                          </p:spTgt>
                                        </p:tgtEl>
                                      </p:cBhvr>
                                    </p:animEffect>
                                  </p:childTnLst>
                                </p:cTn>
                              </p:par>
                              <p:par>
                                <p:cTn id="36" presetID="1"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6" presetClass="emph" presetSubtype="0" repeatCount="3000" fill="hold" nodeType="withEffect">
                                  <p:stCondLst>
                                    <p:cond delay="0"/>
                                  </p:stCondLst>
                                  <p:childTnLst>
                                    <p:animScale>
                                      <p:cBhvr>
                                        <p:cTn id="39" dur="1000" fill="hold"/>
                                        <p:tgtEl>
                                          <p:spTgt spid="21"/>
                                        </p:tgtEl>
                                      </p:cBhvr>
                                      <p:by x="150000" y="150000"/>
                                    </p:animScale>
                                  </p:childTnLst>
                                </p:cTn>
                              </p:par>
                            </p:childTnLst>
                          </p:cTn>
                        </p:par>
                        <p:par>
                          <p:cTn id="40" fill="hold">
                            <p:stCondLst>
                              <p:cond delay="3000"/>
                            </p:stCondLst>
                            <p:childTnLst>
                              <p:par>
                                <p:cTn id="41" presetID="1"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3"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a:xfrm>
            <a:off x="838199" y="365125"/>
            <a:ext cx="10618177" cy="1325563"/>
          </a:xfrm>
        </p:spPr>
        <p:txBody>
          <a:bodyPr>
            <a:normAutofit/>
          </a:bodyPr>
          <a:lstStyle/>
          <a:p>
            <a:r>
              <a:rPr lang="en-US" dirty="0"/>
              <a:t>The graph world</a:t>
            </a:r>
            <a:endParaRPr lang="en-NL" dirty="0"/>
          </a:p>
        </p:txBody>
      </p:sp>
      <p:sp>
        <p:nvSpPr>
          <p:cNvPr id="3" name="Content Placeholder 2">
            <a:extLst>
              <a:ext uri="{FF2B5EF4-FFF2-40B4-BE49-F238E27FC236}">
                <a16:creationId xmlns:a16="http://schemas.microsoft.com/office/drawing/2014/main" id="{3F37ED49-9FB3-D9B6-4941-312D95E4CF66}"/>
              </a:ext>
            </a:extLst>
          </p:cNvPr>
          <p:cNvSpPr>
            <a:spLocks noGrp="1"/>
          </p:cNvSpPr>
          <p:nvPr>
            <p:ph idx="1"/>
          </p:nvPr>
        </p:nvSpPr>
        <p:spPr>
          <a:xfrm>
            <a:off x="919480" y="2069465"/>
            <a:ext cx="10104120" cy="2919095"/>
          </a:xfrm>
        </p:spPr>
        <p:txBody>
          <a:bodyPr>
            <a:normAutofit/>
          </a:bodyPr>
          <a:lstStyle/>
          <a:p>
            <a:r>
              <a:rPr lang="en-US" dirty="0"/>
              <a:t>There are different technologies in the graph world. Let’s deep dive into how Neo4j does it.</a:t>
            </a:r>
          </a:p>
          <a:p>
            <a:r>
              <a:rPr lang="en-US" i="1" dirty="0">
                <a:solidFill>
                  <a:srgbClr val="C00000"/>
                </a:solidFill>
              </a:rPr>
              <a:t>--- Neo4j is the leader in …</a:t>
            </a:r>
          </a:p>
        </p:txBody>
      </p:sp>
    </p:spTree>
    <p:extLst>
      <p:ext uri="{BB962C8B-B14F-4D97-AF65-F5344CB8AC3E}">
        <p14:creationId xmlns:p14="http://schemas.microsoft.com/office/powerpoint/2010/main" val="34589039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EFBF0"/>
            </a:gs>
            <a:gs pos="32000">
              <a:schemeClr val="accent5">
                <a:lumMod val="20000"/>
                <a:lumOff val="80000"/>
              </a:schemeClr>
            </a:gs>
            <a:gs pos="74000">
              <a:schemeClr val="accent2">
                <a:lumMod val="20000"/>
                <a:lumOff val="80000"/>
              </a:schemeClr>
            </a:gs>
            <a:gs pos="52000">
              <a:schemeClr val="accent1">
                <a:lumMod val="45000"/>
                <a:lumOff val="55000"/>
              </a:schemeClr>
            </a:gs>
            <a:gs pos="100000">
              <a:srgbClr val="FEFBF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20D3-5FBF-00CB-15F7-81DDA0A7053A}"/>
              </a:ext>
            </a:extLst>
          </p:cNvPr>
          <p:cNvSpPr>
            <a:spLocks noGrp="1"/>
          </p:cNvSpPr>
          <p:nvPr>
            <p:ph type="title"/>
          </p:nvPr>
        </p:nvSpPr>
        <p:spPr>
          <a:xfrm>
            <a:off x="838200" y="365126"/>
            <a:ext cx="10515600" cy="795460"/>
          </a:xfrm>
        </p:spPr>
        <p:txBody>
          <a:bodyPr/>
          <a:lstStyle/>
          <a:p>
            <a:r>
              <a:rPr lang="en-US" dirty="0"/>
              <a:t>Agenda</a:t>
            </a:r>
            <a:endParaRPr lang="en-NL" dirty="0"/>
          </a:p>
        </p:txBody>
      </p:sp>
      <p:sp>
        <p:nvSpPr>
          <p:cNvPr id="3" name="Content Placeholder 2">
            <a:extLst>
              <a:ext uri="{FF2B5EF4-FFF2-40B4-BE49-F238E27FC236}">
                <a16:creationId xmlns:a16="http://schemas.microsoft.com/office/drawing/2014/main" id="{6DECC085-BC4D-B7D2-ABFF-C441DD9299A4}"/>
              </a:ext>
            </a:extLst>
          </p:cNvPr>
          <p:cNvSpPr>
            <a:spLocks noGrp="1"/>
          </p:cNvSpPr>
          <p:nvPr>
            <p:ph idx="1"/>
          </p:nvPr>
        </p:nvSpPr>
        <p:spPr>
          <a:xfrm>
            <a:off x="838200" y="2560320"/>
            <a:ext cx="10515600" cy="3787726"/>
          </a:xfrm>
        </p:spPr>
        <p:txBody>
          <a:bodyPr>
            <a:normAutofit/>
          </a:bodyPr>
          <a:lstStyle/>
          <a:p>
            <a:pPr marL="0" indent="0">
              <a:buNone/>
            </a:pPr>
            <a:r>
              <a:rPr lang="en-US" b="1" dirty="0"/>
              <a:t>10:30 – 11:00</a:t>
            </a:r>
          </a:p>
          <a:p>
            <a:pPr marL="0" indent="0">
              <a:buNone/>
            </a:pPr>
            <a:r>
              <a:rPr lang="en-US" sz="3600" dirty="0"/>
              <a:t>Graph Databases</a:t>
            </a:r>
          </a:p>
          <a:p>
            <a:r>
              <a:rPr lang="en-US" sz="2800" dirty="0"/>
              <a:t>What is graph database?</a:t>
            </a:r>
          </a:p>
          <a:p>
            <a:r>
              <a:rPr lang="en-US" dirty="0"/>
              <a:t>Why and when to use </a:t>
            </a:r>
            <a:r>
              <a:rPr lang="en-US" sz="2800" dirty="0"/>
              <a:t>graph databases?</a:t>
            </a:r>
            <a:endParaRPr lang="en-NL" b="1" dirty="0"/>
          </a:p>
        </p:txBody>
      </p:sp>
    </p:spTree>
    <p:extLst>
      <p:ext uri="{BB962C8B-B14F-4D97-AF65-F5344CB8AC3E}">
        <p14:creationId xmlns:p14="http://schemas.microsoft.com/office/powerpoint/2010/main" val="1310638783"/>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C0635-380D-A290-D481-94A5E422EAC2}"/>
              </a:ext>
            </a:extLst>
          </p:cNvPr>
          <p:cNvSpPr txBox="1"/>
          <p:nvPr/>
        </p:nvSpPr>
        <p:spPr>
          <a:xfrm>
            <a:off x="1021177" y="1196934"/>
            <a:ext cx="9295767" cy="2399118"/>
          </a:xfrm>
          <a:prstGeom prst="rect">
            <a:avLst/>
          </a:prstGeom>
          <a:noFill/>
        </p:spPr>
        <p:txBody>
          <a:bodyPr wrap="square">
            <a:spAutoFit/>
          </a:bodyPr>
          <a:lstStyle/>
          <a:p>
            <a:pPr>
              <a:lnSpc>
                <a:spcPct val="130000"/>
              </a:lnSpc>
            </a:pPr>
            <a:r>
              <a:rPr lang="en-CA" sz="2000" b="1" dirty="0">
                <a:solidFill>
                  <a:srgbClr val="000000"/>
                </a:solidFill>
                <a:effectLst/>
                <a:latin typeface="Calibri" panose="020F0502020204030204" pitchFamily="34" charset="0"/>
                <a:ea typeface="Calibri" panose="020F0502020204030204" pitchFamily="34" charset="0"/>
              </a:rPr>
              <a:t>When relationships are as important as entities, it’s time to use graph.</a:t>
            </a:r>
            <a:endParaRPr lang="en-NL" sz="2000" b="1" dirty="0">
              <a:effectLst/>
              <a:latin typeface="Calibri" panose="020F0502020204030204" pitchFamily="34" charset="0"/>
              <a:ea typeface="Calibri" panose="020F0502020204030204" pitchFamily="34" charset="0"/>
            </a:endParaRPr>
          </a:p>
          <a:p>
            <a:pPr>
              <a:lnSpc>
                <a:spcPct val="150000"/>
              </a:lnSpc>
            </a:pPr>
            <a:r>
              <a:rPr lang="en-NL" sz="2000" dirty="0">
                <a:solidFill>
                  <a:srgbClr val="000000"/>
                </a:solidFill>
                <a:effectLst/>
                <a:latin typeface="Calibri" panose="020F0502020204030204" pitchFamily="34" charset="0"/>
                <a:ea typeface="Calibri" panose="020F0502020204030204" pitchFamily="34" charset="0"/>
              </a:rPr>
              <a:t>What are the advantages?  </a:t>
            </a:r>
            <a:endParaRPr lang="en-NL" sz="2000" dirty="0">
              <a:effectLst/>
              <a:latin typeface="Calibri" panose="020F0502020204030204" pitchFamily="34" charset="0"/>
              <a:ea typeface="Calibri" panose="020F0502020204030204" pitchFamily="34" charset="0"/>
            </a:endParaRPr>
          </a:p>
          <a:p>
            <a:pPr marL="342900" indent="-342900">
              <a:lnSpc>
                <a:spcPct val="130000"/>
              </a:lnSpc>
              <a:buSzPts val="1000"/>
              <a:buFont typeface="Symbol" panose="05050102010706020507" pitchFamily="18" charset="2"/>
              <a:buChar char=""/>
              <a:tabLst>
                <a:tab pos="457200" algn="l"/>
              </a:tabLst>
            </a:pPr>
            <a:r>
              <a:rPr lang="en-NL" sz="2000" dirty="0">
                <a:solidFill>
                  <a:srgbClr val="000000"/>
                </a:solidFill>
                <a:latin typeface="Calibri" panose="020F0502020204030204" pitchFamily="34" charset="0"/>
                <a:ea typeface="Times New Roman" panose="02020603050405020304" pitchFamily="18" charset="0"/>
              </a:rPr>
              <a:t>Intuitiveness</a:t>
            </a:r>
            <a:endParaRPr lang="en-NL" sz="2000" dirty="0">
              <a:solidFill>
                <a:srgbClr val="000000"/>
              </a:solidFill>
              <a:effectLst/>
              <a:latin typeface="Calibri" panose="020F0502020204030204" pitchFamily="34" charset="0"/>
              <a:ea typeface="Calibri" panose="020F0502020204030204" pitchFamily="34" charset="0"/>
            </a:endParaRPr>
          </a:p>
          <a:p>
            <a:pPr marL="342900" indent="-342900">
              <a:lnSpc>
                <a:spcPct val="130000"/>
              </a:lnSpc>
              <a:buSzPts val="1000"/>
              <a:buFont typeface="Symbol" panose="05050102010706020507" pitchFamily="18" charset="2"/>
              <a:buChar char=""/>
              <a:tabLst>
                <a:tab pos="457200" algn="l"/>
              </a:tabLst>
            </a:pPr>
            <a:r>
              <a:rPr lang="en-NL" sz="2000" dirty="0">
                <a:solidFill>
                  <a:srgbClr val="000000"/>
                </a:solidFill>
                <a:latin typeface="Calibri" panose="020F0502020204030204" pitchFamily="34" charset="0"/>
                <a:ea typeface="Times New Roman" panose="02020603050405020304" pitchFamily="18" charset="0"/>
              </a:rPr>
              <a:t>Agility</a:t>
            </a:r>
            <a:endParaRPr lang="en-CA" sz="2000" dirty="0">
              <a:solidFill>
                <a:srgbClr val="000000"/>
              </a:solidFill>
              <a:latin typeface="Calibri" panose="020F0502020204030204" pitchFamily="34" charset="0"/>
              <a:ea typeface="Times New Roman" panose="02020603050405020304" pitchFamily="18" charset="0"/>
            </a:endParaRPr>
          </a:p>
          <a:p>
            <a:pPr marL="800100" lvl="1" indent="-342900">
              <a:buSzPts val="1000"/>
              <a:buFont typeface="Courier New" panose="02070309020205020404" pitchFamily="49" charset="0"/>
              <a:buChar char="o"/>
              <a:tabLst>
                <a:tab pos="457200" algn="l"/>
              </a:tabLst>
            </a:pPr>
            <a:r>
              <a:rPr lang="en-CA" dirty="0">
                <a:solidFill>
                  <a:srgbClr val="000000"/>
                </a:solidFill>
                <a:latin typeface="Calibri" panose="020F0502020204030204" pitchFamily="34" charset="0"/>
                <a:ea typeface="Calibri" panose="020F0502020204030204" pitchFamily="34" charset="0"/>
              </a:rPr>
              <a:t>Naturally additive, without disturbing existing queries and application functionalities.</a:t>
            </a:r>
            <a:endParaRPr lang="en-NL" dirty="0">
              <a:solidFill>
                <a:srgbClr val="000000"/>
              </a:solidFill>
              <a:effectLst/>
              <a:latin typeface="Calibri" panose="020F0502020204030204" pitchFamily="34" charset="0"/>
              <a:ea typeface="Calibri" panose="020F0502020204030204" pitchFamily="34" charset="0"/>
            </a:endParaRPr>
          </a:p>
          <a:p>
            <a:pPr marL="342900" lvl="0" indent="-342900">
              <a:lnSpc>
                <a:spcPct val="130000"/>
              </a:lnSpc>
              <a:buSzPts val="1000"/>
              <a:buFont typeface="Symbol" panose="05050102010706020507" pitchFamily="18" charset="2"/>
              <a:buChar char=""/>
              <a:tabLst>
                <a:tab pos="457200" algn="l"/>
              </a:tabLst>
            </a:pPr>
            <a:r>
              <a:rPr lang="en-NL" sz="2000" dirty="0">
                <a:solidFill>
                  <a:srgbClr val="000000"/>
                </a:solidFill>
                <a:effectLst/>
                <a:latin typeface="Calibri" panose="020F0502020204030204" pitchFamily="34" charset="0"/>
                <a:ea typeface="Times New Roman" panose="02020603050405020304" pitchFamily="18" charset="0"/>
              </a:rPr>
              <a:t>Performance</a:t>
            </a:r>
            <a:endParaRPr lang="en-NL" sz="2000" dirty="0">
              <a:solidFill>
                <a:srgbClr val="000000"/>
              </a:solidFill>
              <a:effectLst/>
              <a:latin typeface="Calibri" panose="020F0502020204030204" pitchFamily="34" charset="0"/>
              <a:ea typeface="Calibri" panose="020F0502020204030204" pitchFamily="34" charset="0"/>
            </a:endParaRPr>
          </a:p>
        </p:txBody>
      </p:sp>
      <p:pic>
        <p:nvPicPr>
          <p:cNvPr id="7" name="Picture 2">
            <a:extLst>
              <a:ext uri="{FF2B5EF4-FFF2-40B4-BE49-F238E27FC236}">
                <a16:creationId xmlns:a16="http://schemas.microsoft.com/office/drawing/2014/main" id="{756FEDB5-2B88-6901-28BB-5F55D6023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2720" y="3737838"/>
            <a:ext cx="8178800" cy="26160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AD96DD4F-9290-367C-2C22-C8D512B0B603}"/>
              </a:ext>
            </a:extLst>
          </p:cNvPr>
          <p:cNvPicPr>
            <a:picLocks noChangeAspect="1"/>
          </p:cNvPicPr>
          <p:nvPr/>
        </p:nvPicPr>
        <p:blipFill>
          <a:blip r:embed="rId6"/>
          <a:stretch>
            <a:fillRect/>
          </a:stretch>
        </p:blipFill>
        <p:spPr>
          <a:xfrm>
            <a:off x="10316944" y="1343554"/>
            <a:ext cx="1451700" cy="1904973"/>
          </a:xfrm>
          <a:prstGeom prst="rect">
            <a:avLst/>
          </a:prstGeom>
          <a:ln>
            <a:noFill/>
          </a:ln>
          <a:effectLst>
            <a:outerShdw blurRad="292100" dist="139700" dir="2700000" algn="tl" rotWithShape="0">
              <a:srgbClr val="333333">
                <a:alpha val="65000"/>
              </a:srgbClr>
            </a:outerShdw>
          </a:effectLst>
        </p:spPr>
      </p:pic>
      <p:sp>
        <p:nvSpPr>
          <p:cNvPr id="13" name="Title 1">
            <a:extLst>
              <a:ext uri="{FF2B5EF4-FFF2-40B4-BE49-F238E27FC236}">
                <a16:creationId xmlns:a16="http://schemas.microsoft.com/office/drawing/2014/main" id="{C20B5517-A461-89A0-C43F-C0FA2A787041}"/>
              </a:ext>
            </a:extLst>
          </p:cNvPr>
          <p:cNvSpPr>
            <a:spLocks noGrp="1"/>
          </p:cNvSpPr>
          <p:nvPr>
            <p:ph type="title"/>
          </p:nvPr>
        </p:nvSpPr>
        <p:spPr>
          <a:xfrm>
            <a:off x="838200" y="216569"/>
            <a:ext cx="10515600" cy="627586"/>
          </a:xfrm>
        </p:spPr>
        <p:txBody>
          <a:bodyPr>
            <a:normAutofit/>
          </a:bodyPr>
          <a:lstStyle/>
          <a:p>
            <a:pPr lvl="1"/>
            <a:r>
              <a:rPr lang="en-US" sz="3200" dirty="0"/>
              <a:t>Graph databases vs Relational databases</a:t>
            </a:r>
          </a:p>
        </p:txBody>
      </p:sp>
    </p:spTree>
    <p:extLst>
      <p:ext uri="{BB962C8B-B14F-4D97-AF65-F5344CB8AC3E}">
        <p14:creationId xmlns:p14="http://schemas.microsoft.com/office/powerpoint/2010/main" val="2258697907"/>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C0635-380D-A290-D481-94A5E422EAC2}"/>
              </a:ext>
            </a:extLst>
          </p:cNvPr>
          <p:cNvSpPr txBox="1"/>
          <p:nvPr/>
        </p:nvSpPr>
        <p:spPr>
          <a:xfrm>
            <a:off x="1021177" y="1196934"/>
            <a:ext cx="9295767" cy="1660455"/>
          </a:xfrm>
          <a:prstGeom prst="rect">
            <a:avLst/>
          </a:prstGeom>
          <a:noFill/>
        </p:spPr>
        <p:txBody>
          <a:bodyPr wrap="square">
            <a:spAutoFit/>
          </a:bodyPr>
          <a:lstStyle/>
          <a:p>
            <a:pPr>
              <a:lnSpc>
                <a:spcPct val="130000"/>
              </a:lnSpc>
            </a:pPr>
            <a:r>
              <a:rPr lang="en-US" sz="2000" b="1" dirty="0">
                <a:solidFill>
                  <a:srgbClr val="000000"/>
                </a:solidFill>
                <a:effectLst/>
                <a:latin typeface="Calibri" panose="020F0502020204030204" pitchFamily="34" charset="0"/>
                <a:ea typeface="Calibri" panose="020F0502020204030204" pitchFamily="34" charset="0"/>
              </a:rPr>
              <a:t>Example use cases outside of IKEA</a:t>
            </a:r>
          </a:p>
          <a:p>
            <a:pPr marL="342900" indent="-342900">
              <a:lnSpc>
                <a:spcPct val="130000"/>
              </a:lnSpc>
              <a:buFont typeface="Arial" panose="020B0604020202020204" pitchFamily="34" charset="0"/>
              <a:buChar char="•"/>
            </a:pPr>
            <a:r>
              <a:rPr lang="en-US" sz="2000" dirty="0">
                <a:solidFill>
                  <a:srgbClr val="000000"/>
                </a:solidFill>
                <a:effectLst/>
                <a:latin typeface="Calibri" panose="020F0502020204030204" pitchFamily="34" charset="0"/>
                <a:ea typeface="Calibri" panose="020F0502020204030204" pitchFamily="34" charset="0"/>
              </a:rPr>
              <a:t>Master data management</a:t>
            </a:r>
          </a:p>
          <a:p>
            <a:pPr marL="342900" indent="-342900">
              <a:lnSpc>
                <a:spcPct val="130000"/>
              </a:lnSpc>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rPr>
              <a:t>Customer 360</a:t>
            </a:r>
          </a:p>
          <a:p>
            <a:pPr marL="342900" indent="-342900">
              <a:lnSpc>
                <a:spcPct val="130000"/>
              </a:lnSpc>
              <a:buFont typeface="Arial" panose="020B0604020202020204" pitchFamily="34" charset="0"/>
              <a:buChar char="•"/>
            </a:pPr>
            <a:r>
              <a:rPr lang="en-US" sz="2000" dirty="0">
                <a:solidFill>
                  <a:srgbClr val="000000"/>
                </a:solidFill>
                <a:effectLst/>
                <a:latin typeface="Calibri" panose="020F0502020204030204" pitchFamily="34" charset="0"/>
                <a:ea typeface="Calibri" panose="020F0502020204030204" pitchFamily="34" charset="0"/>
              </a:rPr>
              <a:t>…</a:t>
            </a:r>
            <a:endParaRPr lang="en-NL" sz="2000" dirty="0">
              <a:solidFill>
                <a:srgbClr val="000000"/>
              </a:solidFill>
              <a:effectLst/>
              <a:latin typeface="Calibri" panose="020F0502020204030204" pitchFamily="34" charset="0"/>
              <a:ea typeface="Calibri" panose="020F0502020204030204" pitchFamily="34" charset="0"/>
            </a:endParaRPr>
          </a:p>
        </p:txBody>
      </p:sp>
      <p:sp>
        <p:nvSpPr>
          <p:cNvPr id="13" name="Title 1">
            <a:extLst>
              <a:ext uri="{FF2B5EF4-FFF2-40B4-BE49-F238E27FC236}">
                <a16:creationId xmlns:a16="http://schemas.microsoft.com/office/drawing/2014/main" id="{C20B5517-A461-89A0-C43F-C0FA2A787041}"/>
              </a:ext>
            </a:extLst>
          </p:cNvPr>
          <p:cNvSpPr>
            <a:spLocks noGrp="1"/>
          </p:cNvSpPr>
          <p:nvPr>
            <p:ph type="title"/>
          </p:nvPr>
        </p:nvSpPr>
        <p:spPr>
          <a:xfrm>
            <a:off x="838200" y="216569"/>
            <a:ext cx="10515600" cy="627586"/>
          </a:xfrm>
        </p:spPr>
        <p:txBody>
          <a:bodyPr>
            <a:normAutofit/>
          </a:bodyPr>
          <a:lstStyle/>
          <a:p>
            <a:pPr lvl="1"/>
            <a:r>
              <a:rPr lang="en-US" sz="3200" dirty="0"/>
              <a:t>Graph databases</a:t>
            </a:r>
          </a:p>
        </p:txBody>
      </p:sp>
    </p:spTree>
    <p:extLst>
      <p:ext uri="{BB962C8B-B14F-4D97-AF65-F5344CB8AC3E}">
        <p14:creationId xmlns:p14="http://schemas.microsoft.com/office/powerpoint/2010/main" val="1257829102"/>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EFBF0"/>
            </a:gs>
            <a:gs pos="32000">
              <a:schemeClr val="accent5">
                <a:lumMod val="20000"/>
                <a:lumOff val="80000"/>
              </a:schemeClr>
            </a:gs>
            <a:gs pos="74000">
              <a:schemeClr val="accent2">
                <a:lumMod val="20000"/>
                <a:lumOff val="80000"/>
              </a:schemeClr>
            </a:gs>
            <a:gs pos="52000">
              <a:schemeClr val="accent1">
                <a:lumMod val="45000"/>
                <a:lumOff val="55000"/>
              </a:schemeClr>
            </a:gs>
            <a:gs pos="100000">
              <a:srgbClr val="FEFBF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20D3-5FBF-00CB-15F7-81DDA0A7053A}"/>
              </a:ext>
            </a:extLst>
          </p:cNvPr>
          <p:cNvSpPr>
            <a:spLocks noGrp="1"/>
          </p:cNvSpPr>
          <p:nvPr>
            <p:ph type="title"/>
          </p:nvPr>
        </p:nvSpPr>
        <p:spPr>
          <a:xfrm>
            <a:off x="838200" y="365126"/>
            <a:ext cx="10515600" cy="795460"/>
          </a:xfrm>
        </p:spPr>
        <p:txBody>
          <a:bodyPr/>
          <a:lstStyle/>
          <a:p>
            <a:r>
              <a:rPr lang="en-US" dirty="0"/>
              <a:t>Agenda</a:t>
            </a:r>
            <a:endParaRPr lang="en-NL" dirty="0"/>
          </a:p>
        </p:txBody>
      </p:sp>
      <p:sp>
        <p:nvSpPr>
          <p:cNvPr id="3" name="Content Placeholder 2">
            <a:extLst>
              <a:ext uri="{FF2B5EF4-FFF2-40B4-BE49-F238E27FC236}">
                <a16:creationId xmlns:a16="http://schemas.microsoft.com/office/drawing/2014/main" id="{6DECC085-BC4D-B7D2-ABFF-C441DD9299A4}"/>
              </a:ext>
            </a:extLst>
          </p:cNvPr>
          <p:cNvSpPr>
            <a:spLocks noGrp="1"/>
          </p:cNvSpPr>
          <p:nvPr>
            <p:ph idx="1"/>
          </p:nvPr>
        </p:nvSpPr>
        <p:spPr>
          <a:xfrm>
            <a:off x="838200" y="2438400"/>
            <a:ext cx="10515600" cy="3909646"/>
          </a:xfrm>
        </p:spPr>
        <p:txBody>
          <a:bodyPr>
            <a:normAutofit/>
          </a:bodyPr>
          <a:lstStyle/>
          <a:p>
            <a:pPr marL="0" indent="0">
              <a:buNone/>
            </a:pPr>
            <a:r>
              <a:rPr lang="en-US" b="1" dirty="0"/>
              <a:t>11:10 – 12:00</a:t>
            </a:r>
          </a:p>
          <a:p>
            <a:pPr marL="0" indent="0">
              <a:buNone/>
            </a:pPr>
            <a:r>
              <a:rPr lang="en-US" sz="3600" dirty="0"/>
              <a:t>Stories and datasets for today</a:t>
            </a:r>
            <a:endParaRPr lang="en-US" sz="3600" b="1" dirty="0"/>
          </a:p>
          <a:p>
            <a:r>
              <a:rPr lang="en-US" b="0" i="0" dirty="0">
                <a:solidFill>
                  <a:srgbClr val="333333"/>
                </a:solidFill>
                <a:effectLst/>
                <a:latin typeface="Segoe UI" panose="020B0502040204020203" pitchFamily="34" charset="0"/>
              </a:rPr>
              <a:t>Stories, datasets</a:t>
            </a:r>
            <a:r>
              <a:rPr lang="en-US" dirty="0">
                <a:solidFill>
                  <a:srgbClr val="333333"/>
                </a:solidFill>
                <a:latin typeface="Segoe UI" panose="020B0502040204020203" pitchFamily="34" charset="0"/>
              </a:rPr>
              <a:t> and</a:t>
            </a:r>
            <a:r>
              <a:rPr lang="en-US" b="0" i="0" dirty="0">
                <a:solidFill>
                  <a:srgbClr val="333333"/>
                </a:solidFill>
                <a:effectLst/>
                <a:latin typeface="Segoe UI" panose="020B0502040204020203" pitchFamily="34" charset="0"/>
              </a:rPr>
              <a:t> expectations</a:t>
            </a:r>
          </a:p>
          <a:p>
            <a:r>
              <a:rPr lang="en-US" b="0" i="0" dirty="0">
                <a:solidFill>
                  <a:srgbClr val="333333"/>
                </a:solidFill>
                <a:effectLst/>
                <a:latin typeface="Segoe UI" panose="020B0502040204020203" pitchFamily="34" charset="0"/>
              </a:rPr>
              <a:t>Introduce </a:t>
            </a:r>
            <a:r>
              <a:rPr lang="en-US" b="0" i="0" dirty="0" err="1">
                <a:solidFill>
                  <a:srgbClr val="333333"/>
                </a:solidFill>
                <a:effectLst/>
                <a:latin typeface="Segoe UI" panose="020B0502040204020203" pitchFamily="34" charset="0"/>
              </a:rPr>
              <a:t>NeoDash</a:t>
            </a:r>
            <a:endParaRPr lang="en-NL" b="1" dirty="0"/>
          </a:p>
        </p:txBody>
      </p:sp>
    </p:spTree>
    <p:extLst>
      <p:ext uri="{BB962C8B-B14F-4D97-AF65-F5344CB8AC3E}">
        <p14:creationId xmlns:p14="http://schemas.microsoft.com/office/powerpoint/2010/main" val="122657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a:xfrm>
            <a:off x="838199" y="365125"/>
            <a:ext cx="10618177" cy="1325563"/>
          </a:xfrm>
        </p:spPr>
        <p:txBody>
          <a:bodyPr>
            <a:normAutofit/>
          </a:bodyPr>
          <a:lstStyle/>
          <a:p>
            <a:r>
              <a:rPr lang="en-US" dirty="0"/>
              <a:t>What could be the graph use cases in IKEA world?</a:t>
            </a:r>
            <a:endParaRPr lang="en-NL" dirty="0"/>
          </a:p>
        </p:txBody>
      </p:sp>
      <p:sp>
        <p:nvSpPr>
          <p:cNvPr id="3" name="Content Placeholder 2">
            <a:extLst>
              <a:ext uri="{FF2B5EF4-FFF2-40B4-BE49-F238E27FC236}">
                <a16:creationId xmlns:a16="http://schemas.microsoft.com/office/drawing/2014/main" id="{3F37ED49-9FB3-D9B6-4941-312D95E4CF66}"/>
              </a:ext>
            </a:extLst>
          </p:cNvPr>
          <p:cNvSpPr>
            <a:spLocks noGrp="1"/>
          </p:cNvSpPr>
          <p:nvPr>
            <p:ph idx="1"/>
          </p:nvPr>
        </p:nvSpPr>
        <p:spPr>
          <a:xfrm>
            <a:off x="919480" y="2316480"/>
            <a:ext cx="10104120" cy="2672080"/>
          </a:xfrm>
        </p:spPr>
        <p:txBody>
          <a:bodyPr>
            <a:normAutofit/>
          </a:bodyPr>
          <a:lstStyle/>
          <a:p>
            <a:r>
              <a:rPr lang="en-US" dirty="0"/>
              <a:t>Product, Customer, People, Vendor, Location, Data (Product), Order Fulfilment …</a:t>
            </a:r>
          </a:p>
          <a:p>
            <a:r>
              <a:rPr lang="en-US" dirty="0"/>
              <a:t>They can be </a:t>
            </a:r>
            <a:r>
              <a:rPr lang="en-US" b="1" dirty="0"/>
              <a:t>interconnected</a:t>
            </a:r>
            <a:r>
              <a:rPr lang="en-US" dirty="0"/>
              <a:t> and reference one another for intended purposes.</a:t>
            </a:r>
          </a:p>
        </p:txBody>
      </p:sp>
    </p:spTree>
    <p:extLst>
      <p:ext uri="{BB962C8B-B14F-4D97-AF65-F5344CB8AC3E}">
        <p14:creationId xmlns:p14="http://schemas.microsoft.com/office/powerpoint/2010/main" val="228283643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D3AFD94-06CE-F6CB-5439-42A5874E2C6B}"/>
              </a:ext>
            </a:extLst>
          </p:cNvPr>
          <p:cNvPicPr>
            <a:picLocks noChangeAspect="1"/>
          </p:cNvPicPr>
          <p:nvPr/>
        </p:nvPicPr>
        <p:blipFill>
          <a:blip r:embed="rId2"/>
          <a:srcRect l="18048" r="18048"/>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10" name="Content Placeholder 2">
            <a:extLst>
              <a:ext uri="{FF2B5EF4-FFF2-40B4-BE49-F238E27FC236}">
                <a16:creationId xmlns:a16="http://schemas.microsoft.com/office/drawing/2014/main" id="{C7FDDEBE-38B5-1B82-5E89-4FD86CB8990B}"/>
              </a:ext>
            </a:extLst>
          </p:cNvPr>
          <p:cNvSpPr>
            <a:spLocks noGrp="1"/>
          </p:cNvSpPr>
          <p:nvPr>
            <p:ph idx="1"/>
          </p:nvPr>
        </p:nvSpPr>
        <p:spPr>
          <a:xfrm>
            <a:off x="6901731" y="3824057"/>
            <a:ext cx="5030746" cy="2515784"/>
          </a:xfrm>
        </p:spPr>
        <p:txBody>
          <a:bodyPr>
            <a:normAutofit/>
          </a:bodyPr>
          <a:lstStyle/>
          <a:p>
            <a:pPr marL="0" indent="0">
              <a:buNone/>
            </a:pPr>
            <a:r>
              <a:rPr lang="en-US" dirty="0"/>
              <a:t>Afternoon </a:t>
            </a:r>
            <a:r>
              <a:rPr lang="en-US" i="1" dirty="0"/>
              <a:t>-</a:t>
            </a:r>
            <a:r>
              <a:rPr lang="en-US" sz="2400" i="1" dirty="0"/>
              <a:t>Flexible breaks-</a:t>
            </a:r>
          </a:p>
          <a:p>
            <a:pPr marL="0" indent="0">
              <a:buNone/>
            </a:pPr>
            <a:r>
              <a:rPr lang="en-US" sz="2000" b="1" dirty="0"/>
              <a:t>13:00 – 14:00 </a:t>
            </a:r>
            <a:r>
              <a:rPr lang="en-US" sz="2000" dirty="0"/>
              <a:t>Query graph database with Cypher</a:t>
            </a:r>
          </a:p>
          <a:p>
            <a:pPr marL="0" indent="0">
              <a:buNone/>
            </a:pPr>
            <a:r>
              <a:rPr lang="en-US" sz="2000" b="1" dirty="0"/>
              <a:t>14:00 – 15:00 </a:t>
            </a:r>
            <a:r>
              <a:rPr lang="en-US" sz="2000" dirty="0"/>
              <a:t>Build dashboards in </a:t>
            </a:r>
            <a:r>
              <a:rPr lang="en-US" sz="2000" dirty="0" err="1"/>
              <a:t>NeoDash</a:t>
            </a:r>
            <a:endParaRPr lang="en-US" sz="2000" dirty="0"/>
          </a:p>
          <a:p>
            <a:pPr lvl="1"/>
            <a:endParaRPr lang="en-US" sz="2000" dirty="0"/>
          </a:p>
          <a:p>
            <a:pPr marL="0" indent="0">
              <a:buNone/>
            </a:pPr>
            <a:r>
              <a:rPr lang="en-US" dirty="0"/>
              <a:t>Wrap-up </a:t>
            </a:r>
            <a:r>
              <a:rPr lang="en-US" sz="2000" b="1" dirty="0"/>
              <a:t>15:00 – 15:15</a:t>
            </a:r>
            <a:endParaRPr lang="en-NL" b="1" dirty="0"/>
          </a:p>
        </p:txBody>
      </p:sp>
      <p:sp>
        <p:nvSpPr>
          <p:cNvPr id="11" name="Content Placeholder 2">
            <a:extLst>
              <a:ext uri="{FF2B5EF4-FFF2-40B4-BE49-F238E27FC236}">
                <a16:creationId xmlns:a16="http://schemas.microsoft.com/office/drawing/2014/main" id="{B8BD4DDE-044B-C410-CFE6-235BADBFC4AF}"/>
              </a:ext>
            </a:extLst>
          </p:cNvPr>
          <p:cNvSpPr txBox="1">
            <a:spLocks/>
          </p:cNvSpPr>
          <p:nvPr/>
        </p:nvSpPr>
        <p:spPr>
          <a:xfrm>
            <a:off x="6901731" y="639763"/>
            <a:ext cx="4396189" cy="30473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Morning</a:t>
            </a:r>
          </a:p>
          <a:p>
            <a:pPr marL="0" indent="0">
              <a:buNone/>
            </a:pPr>
            <a:r>
              <a:rPr lang="en-US" sz="2000" b="1" dirty="0"/>
              <a:t>9:45 – 10:15 </a:t>
            </a:r>
            <a:r>
              <a:rPr lang="en-US" sz="2000" dirty="0"/>
              <a:t>Knowledge and Knowledge Graph</a:t>
            </a:r>
          </a:p>
          <a:p>
            <a:pPr marL="173038" indent="-182563">
              <a:buNone/>
            </a:pPr>
            <a:r>
              <a:rPr lang="en-US" sz="2000" b="1" dirty="0"/>
              <a:t>10:30 – 11:00 </a:t>
            </a:r>
            <a:r>
              <a:rPr lang="en-US" sz="2000" dirty="0"/>
              <a:t>Graph Databases</a:t>
            </a:r>
          </a:p>
          <a:p>
            <a:pPr marL="173038" indent="-182563">
              <a:buNone/>
            </a:pPr>
            <a:r>
              <a:rPr lang="en-US" sz="2000" b="1" dirty="0"/>
              <a:t>11:10 – 12:00</a:t>
            </a:r>
          </a:p>
          <a:p>
            <a:pPr marL="173038" lvl="1" indent="-182563"/>
            <a:r>
              <a:rPr lang="en-US" sz="2000" dirty="0"/>
              <a:t>Stories, datasets and expectation for the afternoon</a:t>
            </a:r>
          </a:p>
          <a:p>
            <a:pPr marL="173038" lvl="1" indent="-182563"/>
            <a:r>
              <a:rPr lang="en-US" sz="2000" dirty="0" err="1"/>
              <a:t>NeoDash</a:t>
            </a:r>
            <a:endParaRPr lang="en-US" sz="2000" dirty="0"/>
          </a:p>
        </p:txBody>
      </p:sp>
    </p:spTree>
    <p:extLst>
      <p:ext uri="{BB962C8B-B14F-4D97-AF65-F5344CB8AC3E}">
        <p14:creationId xmlns:p14="http://schemas.microsoft.com/office/powerpoint/2010/main" val="1820015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41E7A2B-1FA6-9C2D-2169-AE4C8B555891}"/>
              </a:ext>
            </a:extLst>
          </p:cNvPr>
          <p:cNvSpPr>
            <a:spLocks noGrp="1"/>
          </p:cNvSpPr>
          <p:nvPr>
            <p:ph type="title"/>
          </p:nvPr>
        </p:nvSpPr>
        <p:spPr>
          <a:xfrm>
            <a:off x="838200" y="365126"/>
            <a:ext cx="10515600" cy="878818"/>
          </a:xfrm>
        </p:spPr>
        <p:txBody>
          <a:bodyPr/>
          <a:lstStyle/>
          <a:p>
            <a:r>
              <a:rPr lang="en-US" dirty="0"/>
              <a:t>Subject differentiates Knowledge Domains</a:t>
            </a:r>
            <a:endParaRPr lang="en-NL" dirty="0"/>
          </a:p>
        </p:txBody>
      </p:sp>
      <p:grpSp>
        <p:nvGrpSpPr>
          <p:cNvPr id="42" name="Group 41">
            <a:extLst>
              <a:ext uri="{FF2B5EF4-FFF2-40B4-BE49-F238E27FC236}">
                <a16:creationId xmlns:a16="http://schemas.microsoft.com/office/drawing/2014/main" id="{C1824B2B-B240-C9CC-8BD5-A2842243ABA7}"/>
              </a:ext>
            </a:extLst>
          </p:cNvPr>
          <p:cNvGrpSpPr/>
          <p:nvPr/>
        </p:nvGrpSpPr>
        <p:grpSpPr>
          <a:xfrm>
            <a:off x="3498573" y="1425878"/>
            <a:ext cx="4704902" cy="2176273"/>
            <a:chOff x="3498573" y="1425878"/>
            <a:chExt cx="4704902" cy="2176273"/>
          </a:xfrm>
        </p:grpSpPr>
        <p:grpSp>
          <p:nvGrpSpPr>
            <p:cNvPr id="2" name="Group 1">
              <a:extLst>
                <a:ext uri="{FF2B5EF4-FFF2-40B4-BE49-F238E27FC236}">
                  <a16:creationId xmlns:a16="http://schemas.microsoft.com/office/drawing/2014/main" id="{36C4DD8B-96AD-80C8-ED13-9B3E439E58A2}"/>
                </a:ext>
              </a:extLst>
            </p:cNvPr>
            <p:cNvGrpSpPr/>
            <p:nvPr/>
          </p:nvGrpSpPr>
          <p:grpSpPr>
            <a:xfrm>
              <a:off x="4284532" y="1425878"/>
              <a:ext cx="2794278" cy="2176273"/>
              <a:chOff x="1957454" y="3415172"/>
              <a:chExt cx="2794278" cy="2176273"/>
            </a:xfrm>
          </p:grpSpPr>
          <p:pic>
            <p:nvPicPr>
              <p:cNvPr id="3" name="Picture 2">
                <a:extLst>
                  <a:ext uri="{FF2B5EF4-FFF2-40B4-BE49-F238E27FC236}">
                    <a16:creationId xmlns:a16="http://schemas.microsoft.com/office/drawing/2014/main" id="{8816B575-BB96-01DB-0475-F548B5836882}"/>
                  </a:ext>
                </a:extLst>
              </p:cNvPr>
              <p:cNvPicPr>
                <a:picLocks noChangeAspect="1"/>
              </p:cNvPicPr>
              <p:nvPr/>
            </p:nvPicPr>
            <p:blipFill>
              <a:blip r:embed="rId4">
                <a:clrChange>
                  <a:clrFrom>
                    <a:srgbClr val="FFFFFF"/>
                  </a:clrFrom>
                  <a:clrTo>
                    <a:srgbClr val="FFFFFF">
                      <a:alpha val="0"/>
                    </a:srgbClr>
                  </a:clrTo>
                </a:clrChange>
                <a:duotone>
                  <a:schemeClr val="accent5">
                    <a:shade val="45000"/>
                    <a:satMod val="135000"/>
                  </a:schemeClr>
                  <a:prstClr val="white"/>
                </a:duotone>
              </a:blip>
              <a:srcRect r="21025"/>
              <a:stretch/>
            </p:blipFill>
            <p:spPr>
              <a:xfrm>
                <a:off x="1957454" y="3415172"/>
                <a:ext cx="2087772" cy="2176273"/>
              </a:xfrm>
              <a:prstGeom prst="rect">
                <a:avLst/>
              </a:prstGeom>
              <a:scene3d>
                <a:camera prst="orthographicFront">
                  <a:rot lat="3487060" lon="2713348" rev="2746750"/>
                </a:camera>
                <a:lightRig rig="threePt" dir="t"/>
              </a:scene3d>
            </p:spPr>
          </p:pic>
          <p:sp>
            <p:nvSpPr>
              <p:cNvPr id="5" name="Rectangle 4">
                <a:extLst>
                  <a:ext uri="{FF2B5EF4-FFF2-40B4-BE49-F238E27FC236}">
                    <a16:creationId xmlns:a16="http://schemas.microsoft.com/office/drawing/2014/main" id="{86A7F8B3-3469-AD4B-BC57-201968819DB7}"/>
                  </a:ext>
                </a:extLst>
              </p:cNvPr>
              <p:cNvSpPr/>
              <p:nvPr/>
            </p:nvSpPr>
            <p:spPr>
              <a:xfrm>
                <a:off x="3947160" y="4499498"/>
                <a:ext cx="352958" cy="175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 name="Picture 6">
                <a:extLst>
                  <a:ext uri="{FF2B5EF4-FFF2-40B4-BE49-F238E27FC236}">
                    <a16:creationId xmlns:a16="http://schemas.microsoft.com/office/drawing/2014/main" id="{7D1D4184-7DD6-8CD4-8B46-00494DA92A1F}"/>
                  </a:ext>
                </a:extLst>
              </p:cNvPr>
              <p:cNvPicPr>
                <a:picLocks noChangeAspect="1"/>
              </p:cNvPicPr>
              <p:nvPr/>
            </p:nvPicPr>
            <p:blipFill>
              <a:blip r:embed="rId4">
                <a:clrChange>
                  <a:clrFrom>
                    <a:srgbClr val="FFFFFF"/>
                  </a:clrFrom>
                  <a:clrTo>
                    <a:srgbClr val="FFFFFF">
                      <a:alpha val="0"/>
                    </a:srgbClr>
                  </a:clrTo>
                </a:clrChange>
                <a:duotone>
                  <a:schemeClr val="accent5">
                    <a:shade val="45000"/>
                    <a:satMod val="135000"/>
                  </a:schemeClr>
                  <a:prstClr val="white"/>
                </a:duotone>
              </a:blip>
              <a:srcRect l="76594" t="69902" r="4230" b="8176"/>
              <a:stretch/>
            </p:blipFill>
            <p:spPr>
              <a:xfrm>
                <a:off x="4244837" y="4503308"/>
                <a:ext cx="506895" cy="477078"/>
              </a:xfrm>
              <a:prstGeom prst="rect">
                <a:avLst/>
              </a:prstGeom>
              <a:scene3d>
                <a:camera prst="orthographicFront">
                  <a:rot lat="3487060" lon="2713348" rev="2746750"/>
                </a:camera>
                <a:lightRig rig="threePt" dir="t"/>
              </a:scene3d>
            </p:spPr>
          </p:pic>
          <p:cxnSp>
            <p:nvCxnSpPr>
              <p:cNvPr id="38" name="Straight Connector 37">
                <a:extLst>
                  <a:ext uri="{FF2B5EF4-FFF2-40B4-BE49-F238E27FC236}">
                    <a16:creationId xmlns:a16="http://schemas.microsoft.com/office/drawing/2014/main" id="{24AE576B-D2A9-E0A6-AF3E-0B2C6A79A84F}"/>
                  </a:ext>
                </a:extLst>
              </p:cNvPr>
              <p:cNvCxnSpPr>
                <a:cxnSpLocks/>
              </p:cNvCxnSpPr>
              <p:nvPr/>
            </p:nvCxnSpPr>
            <p:spPr>
              <a:xfrm flipH="1" flipV="1">
                <a:off x="3331928" y="4526168"/>
                <a:ext cx="972000" cy="15251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33C28560-3250-82D7-3FED-F29367E51EAF}"/>
                </a:ext>
              </a:extLst>
            </p:cNvPr>
            <p:cNvGrpSpPr/>
            <p:nvPr/>
          </p:nvGrpSpPr>
          <p:grpSpPr>
            <a:xfrm>
              <a:off x="3498573" y="1575342"/>
              <a:ext cx="4704902" cy="1839830"/>
              <a:chOff x="3498573" y="1575342"/>
              <a:chExt cx="4704902" cy="1839830"/>
            </a:xfrm>
          </p:grpSpPr>
          <p:grpSp>
            <p:nvGrpSpPr>
              <p:cNvPr id="8" name="Group 7">
                <a:extLst>
                  <a:ext uri="{FF2B5EF4-FFF2-40B4-BE49-F238E27FC236}">
                    <a16:creationId xmlns:a16="http://schemas.microsoft.com/office/drawing/2014/main" id="{5E98F9BD-8C7B-FEDB-70AA-08939465F063}"/>
                  </a:ext>
                </a:extLst>
              </p:cNvPr>
              <p:cNvGrpSpPr/>
              <p:nvPr/>
            </p:nvGrpSpPr>
            <p:grpSpPr>
              <a:xfrm>
                <a:off x="3498573" y="1575342"/>
                <a:ext cx="3803376" cy="1839830"/>
                <a:chOff x="4194313" y="1953029"/>
                <a:chExt cx="3803376" cy="1839830"/>
              </a:xfrm>
            </p:grpSpPr>
            <p:sp>
              <p:nvSpPr>
                <p:cNvPr id="11" name="TextBox 10">
                  <a:extLst>
                    <a:ext uri="{FF2B5EF4-FFF2-40B4-BE49-F238E27FC236}">
                      <a16:creationId xmlns:a16="http://schemas.microsoft.com/office/drawing/2014/main" id="{EBF7ED65-5869-C4C7-12D6-DC25031EFC10}"/>
                    </a:ext>
                  </a:extLst>
                </p:cNvPr>
                <p:cNvSpPr txBox="1"/>
                <p:nvPr/>
              </p:nvSpPr>
              <p:spPr>
                <a:xfrm>
                  <a:off x="4194313" y="2895467"/>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Definition</a:t>
                  </a:r>
                  <a:endParaRPr lang="en-NL" dirty="0"/>
                </a:p>
              </p:txBody>
            </p:sp>
            <p:sp>
              <p:nvSpPr>
                <p:cNvPr id="12" name="TextBox 11">
                  <a:extLst>
                    <a:ext uri="{FF2B5EF4-FFF2-40B4-BE49-F238E27FC236}">
                      <a16:creationId xmlns:a16="http://schemas.microsoft.com/office/drawing/2014/main" id="{B43827E1-8E5E-B09D-6C39-6B74386C398E}"/>
                    </a:ext>
                  </a:extLst>
                </p:cNvPr>
                <p:cNvSpPr txBox="1"/>
                <p:nvPr/>
              </p:nvSpPr>
              <p:spPr>
                <a:xfrm>
                  <a:off x="6823184" y="2526135"/>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Structure</a:t>
                  </a:r>
                  <a:endParaRPr lang="en-NL" dirty="0"/>
                </a:p>
              </p:txBody>
            </p:sp>
            <p:sp>
              <p:nvSpPr>
                <p:cNvPr id="13" name="TextBox 12">
                  <a:extLst>
                    <a:ext uri="{FF2B5EF4-FFF2-40B4-BE49-F238E27FC236}">
                      <a16:creationId xmlns:a16="http://schemas.microsoft.com/office/drawing/2014/main" id="{DA77103D-198E-9673-8868-741165004F69}"/>
                    </a:ext>
                  </a:extLst>
                </p:cNvPr>
                <p:cNvSpPr txBox="1"/>
                <p:nvPr/>
              </p:nvSpPr>
              <p:spPr>
                <a:xfrm>
                  <a:off x="5145442" y="3220462"/>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Format</a:t>
                  </a:r>
                  <a:endParaRPr lang="en-NL" dirty="0"/>
                </a:p>
              </p:txBody>
            </p:sp>
            <p:sp>
              <p:nvSpPr>
                <p:cNvPr id="14" name="TextBox 13">
                  <a:extLst>
                    <a:ext uri="{FF2B5EF4-FFF2-40B4-BE49-F238E27FC236}">
                      <a16:creationId xmlns:a16="http://schemas.microsoft.com/office/drawing/2014/main" id="{071CA02A-7579-B5F5-F266-F5365FEB6AE0}"/>
                    </a:ext>
                  </a:extLst>
                </p:cNvPr>
                <p:cNvSpPr txBox="1"/>
                <p:nvPr/>
              </p:nvSpPr>
              <p:spPr>
                <a:xfrm>
                  <a:off x="6207801" y="2166742"/>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Rules</a:t>
                  </a:r>
                  <a:endParaRPr lang="en-NL" dirty="0"/>
                </a:p>
              </p:txBody>
            </p:sp>
            <p:sp>
              <p:nvSpPr>
                <p:cNvPr id="15" name="TextBox 14">
                  <a:extLst>
                    <a:ext uri="{FF2B5EF4-FFF2-40B4-BE49-F238E27FC236}">
                      <a16:creationId xmlns:a16="http://schemas.microsoft.com/office/drawing/2014/main" id="{EE95CA5D-3EEB-7943-B560-3EEEAFF735F2}"/>
                    </a:ext>
                  </a:extLst>
                </p:cNvPr>
                <p:cNvSpPr txBox="1"/>
                <p:nvPr/>
              </p:nvSpPr>
              <p:spPr>
                <a:xfrm>
                  <a:off x="6332795" y="3146528"/>
                  <a:ext cx="1277600" cy="646331"/>
                </a:xfrm>
                <a:prstGeom prst="rect">
                  <a:avLst/>
                </a:prstGeom>
                <a:scene3d>
                  <a:camera prst="orthographicFront">
                    <a:rot lat="2496066" lon="2611317" rev="2332731"/>
                  </a:camera>
                  <a:lightRig rig="threePt" dir="t"/>
                </a:scene3d>
              </p:spPr>
              <p:txBody>
                <a:bodyPr wrap="square" rtlCol="0">
                  <a:spAutoFit/>
                </a:bodyPr>
                <a:lstStyle/>
                <a:p>
                  <a:r>
                    <a:rPr lang="en-US" dirty="0"/>
                    <a:t>Reference values</a:t>
                  </a:r>
                  <a:endParaRPr lang="en-NL" dirty="0"/>
                </a:p>
              </p:txBody>
            </p:sp>
            <p:sp>
              <p:nvSpPr>
                <p:cNvPr id="16" name="TextBox 15">
                  <a:extLst>
                    <a:ext uri="{FF2B5EF4-FFF2-40B4-BE49-F238E27FC236}">
                      <a16:creationId xmlns:a16="http://schemas.microsoft.com/office/drawing/2014/main" id="{AA205676-C86D-B505-B8AC-B2EF9101F28B}"/>
                    </a:ext>
                  </a:extLst>
                </p:cNvPr>
                <p:cNvSpPr txBox="1"/>
                <p:nvPr/>
              </p:nvSpPr>
              <p:spPr>
                <a:xfrm>
                  <a:off x="5523249" y="1953029"/>
                  <a:ext cx="1369103"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Column</a:t>
                  </a:r>
                  <a:endParaRPr lang="en-NL" sz="2400" b="1" dirty="0"/>
                </a:p>
              </p:txBody>
            </p:sp>
            <p:cxnSp>
              <p:nvCxnSpPr>
                <p:cNvPr id="17" name="Straight Connector 16">
                  <a:extLst>
                    <a:ext uri="{FF2B5EF4-FFF2-40B4-BE49-F238E27FC236}">
                      <a16:creationId xmlns:a16="http://schemas.microsoft.com/office/drawing/2014/main" id="{EA192F79-EA0A-4456-8DFB-CE735D7EBD36}"/>
                    </a:ext>
                  </a:extLst>
                </p:cNvPr>
                <p:cNvCxnSpPr>
                  <a:cxnSpLocks/>
                </p:cNvCxnSpPr>
                <p:nvPr/>
              </p:nvCxnSpPr>
              <p:spPr>
                <a:xfrm>
                  <a:off x="6051244" y="2351408"/>
                  <a:ext cx="134270" cy="544059"/>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E316ACFA-B54A-4A08-2881-6212CE95C6F5}"/>
                  </a:ext>
                </a:extLst>
              </p:cNvPr>
              <p:cNvSpPr txBox="1"/>
              <p:nvPr/>
            </p:nvSpPr>
            <p:spPr>
              <a:xfrm>
                <a:off x="6834372" y="2334039"/>
                <a:ext cx="1369103"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Table</a:t>
                </a:r>
                <a:endParaRPr lang="en-NL" sz="2400" b="1" dirty="0"/>
              </a:p>
            </p:txBody>
          </p:sp>
        </p:grpSp>
      </p:grpSp>
      <p:grpSp>
        <p:nvGrpSpPr>
          <p:cNvPr id="18" name="Group 17">
            <a:extLst>
              <a:ext uri="{FF2B5EF4-FFF2-40B4-BE49-F238E27FC236}">
                <a16:creationId xmlns:a16="http://schemas.microsoft.com/office/drawing/2014/main" id="{A91711B9-B098-D41A-2DBB-3DBE71418435}"/>
              </a:ext>
            </a:extLst>
          </p:cNvPr>
          <p:cNvGrpSpPr/>
          <p:nvPr/>
        </p:nvGrpSpPr>
        <p:grpSpPr>
          <a:xfrm>
            <a:off x="1608518" y="3415172"/>
            <a:ext cx="3155425" cy="2176273"/>
            <a:chOff x="2721699" y="3415172"/>
            <a:chExt cx="3155425" cy="2176273"/>
          </a:xfrm>
        </p:grpSpPr>
        <p:pic>
          <p:nvPicPr>
            <p:cNvPr id="19" name="Picture 18">
              <a:extLst>
                <a:ext uri="{FF2B5EF4-FFF2-40B4-BE49-F238E27FC236}">
                  <a16:creationId xmlns:a16="http://schemas.microsoft.com/office/drawing/2014/main" id="{C90C8160-B789-D772-FA54-EE4EB22ED82A}"/>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blip>
            <a:stretch>
              <a:fillRect/>
            </a:stretch>
          </p:blipFill>
          <p:spPr>
            <a:xfrm>
              <a:off x="3070635" y="3415172"/>
              <a:ext cx="2643570" cy="2176273"/>
            </a:xfrm>
            <a:prstGeom prst="rect">
              <a:avLst/>
            </a:prstGeom>
            <a:scene3d>
              <a:camera prst="orthographicFront">
                <a:rot lat="3487060" lon="2713348" rev="2746750"/>
              </a:camera>
              <a:lightRig rig="threePt" dir="t"/>
            </a:scene3d>
          </p:spPr>
        </p:pic>
        <p:grpSp>
          <p:nvGrpSpPr>
            <p:cNvPr id="20" name="Group 19">
              <a:extLst>
                <a:ext uri="{FF2B5EF4-FFF2-40B4-BE49-F238E27FC236}">
                  <a16:creationId xmlns:a16="http://schemas.microsoft.com/office/drawing/2014/main" id="{F133A57B-1426-2371-B954-C12009E4568D}"/>
                </a:ext>
              </a:extLst>
            </p:cNvPr>
            <p:cNvGrpSpPr/>
            <p:nvPr/>
          </p:nvGrpSpPr>
          <p:grpSpPr>
            <a:xfrm>
              <a:off x="2721699" y="3659710"/>
              <a:ext cx="3155425" cy="1473353"/>
              <a:chOff x="2721699" y="3659710"/>
              <a:chExt cx="3155425" cy="1473353"/>
            </a:xfrm>
          </p:grpSpPr>
          <p:sp>
            <p:nvSpPr>
              <p:cNvPr id="21" name="TextBox 20">
                <a:extLst>
                  <a:ext uri="{FF2B5EF4-FFF2-40B4-BE49-F238E27FC236}">
                    <a16:creationId xmlns:a16="http://schemas.microsoft.com/office/drawing/2014/main" id="{1AD6ACDE-0501-1957-C0FD-6D525D0EB657}"/>
                  </a:ext>
                </a:extLst>
              </p:cNvPr>
              <p:cNvSpPr txBox="1"/>
              <p:nvPr/>
            </p:nvSpPr>
            <p:spPr>
              <a:xfrm>
                <a:off x="3303975" y="3716543"/>
                <a:ext cx="1369103"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Product</a:t>
                </a:r>
                <a:endParaRPr lang="en-NL" sz="2400" b="1" dirty="0"/>
              </a:p>
            </p:txBody>
          </p:sp>
          <p:cxnSp>
            <p:nvCxnSpPr>
              <p:cNvPr id="22" name="Straight Connector 21">
                <a:extLst>
                  <a:ext uri="{FF2B5EF4-FFF2-40B4-BE49-F238E27FC236}">
                    <a16:creationId xmlns:a16="http://schemas.microsoft.com/office/drawing/2014/main" id="{FE3BB2C0-D926-7158-F8BE-7EB133FD1FC1}"/>
                  </a:ext>
                </a:extLst>
              </p:cNvPr>
              <p:cNvCxnSpPr>
                <a:cxnSpLocks/>
              </p:cNvCxnSpPr>
              <p:nvPr/>
            </p:nvCxnSpPr>
            <p:spPr>
              <a:xfrm>
                <a:off x="4085825" y="4111588"/>
                <a:ext cx="216051" cy="39172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AB23E4-CEE9-5009-C800-4DE08CDDA453}"/>
                  </a:ext>
                </a:extLst>
              </p:cNvPr>
              <p:cNvSpPr txBox="1"/>
              <p:nvPr/>
            </p:nvSpPr>
            <p:spPr>
              <a:xfrm>
                <a:off x="4560206" y="3659710"/>
                <a:ext cx="1277600" cy="646331"/>
              </a:xfrm>
              <a:prstGeom prst="rect">
                <a:avLst/>
              </a:prstGeom>
              <a:scene3d>
                <a:camera prst="orthographicFront">
                  <a:rot lat="2496066" lon="2611317" rev="2332731"/>
                </a:camera>
                <a:lightRig rig="threePt" dir="t"/>
              </a:scene3d>
            </p:spPr>
            <p:txBody>
              <a:bodyPr wrap="square" rtlCol="0">
                <a:spAutoFit/>
              </a:bodyPr>
              <a:lstStyle/>
              <a:p>
                <a:r>
                  <a:rPr lang="en-US" dirty="0"/>
                  <a:t>Product colour</a:t>
                </a:r>
                <a:endParaRPr lang="en-NL" dirty="0"/>
              </a:p>
            </p:txBody>
          </p:sp>
          <p:sp>
            <p:nvSpPr>
              <p:cNvPr id="24" name="TextBox 23">
                <a:extLst>
                  <a:ext uri="{FF2B5EF4-FFF2-40B4-BE49-F238E27FC236}">
                    <a16:creationId xmlns:a16="http://schemas.microsoft.com/office/drawing/2014/main" id="{96565B1F-0754-9F20-9CC3-2224CA1026D1}"/>
                  </a:ext>
                </a:extLst>
              </p:cNvPr>
              <p:cNvSpPr txBox="1"/>
              <p:nvPr/>
            </p:nvSpPr>
            <p:spPr>
              <a:xfrm>
                <a:off x="3810902" y="4763731"/>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Size</a:t>
                </a:r>
                <a:endParaRPr lang="en-NL" dirty="0"/>
              </a:p>
            </p:txBody>
          </p:sp>
          <p:sp>
            <p:nvSpPr>
              <p:cNvPr id="25" name="TextBox 24">
                <a:extLst>
                  <a:ext uri="{FF2B5EF4-FFF2-40B4-BE49-F238E27FC236}">
                    <a16:creationId xmlns:a16="http://schemas.microsoft.com/office/drawing/2014/main" id="{1A3FDAD4-FF7E-D399-2DC6-CF23750AF7C0}"/>
                  </a:ext>
                </a:extLst>
              </p:cNvPr>
              <p:cNvSpPr txBox="1"/>
              <p:nvPr/>
            </p:nvSpPr>
            <p:spPr>
              <a:xfrm>
                <a:off x="2721699" y="4503308"/>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Price</a:t>
                </a:r>
                <a:endParaRPr lang="en-NL" dirty="0"/>
              </a:p>
            </p:txBody>
          </p:sp>
          <p:sp>
            <p:nvSpPr>
              <p:cNvPr id="26" name="TextBox 25">
                <a:extLst>
                  <a:ext uri="{FF2B5EF4-FFF2-40B4-BE49-F238E27FC236}">
                    <a16:creationId xmlns:a16="http://schemas.microsoft.com/office/drawing/2014/main" id="{52613810-20BC-50AD-6AE3-AB0B2D603AA3}"/>
                  </a:ext>
                </a:extLst>
              </p:cNvPr>
              <p:cNvSpPr txBox="1"/>
              <p:nvPr/>
            </p:nvSpPr>
            <p:spPr>
              <a:xfrm>
                <a:off x="4599524" y="4760167"/>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Material</a:t>
                </a:r>
                <a:endParaRPr lang="en-NL" dirty="0"/>
              </a:p>
            </p:txBody>
          </p:sp>
        </p:grpSp>
      </p:grpSp>
      <p:cxnSp>
        <p:nvCxnSpPr>
          <p:cNvPr id="27" name="Straight Connector 26">
            <a:extLst>
              <a:ext uri="{FF2B5EF4-FFF2-40B4-BE49-F238E27FC236}">
                <a16:creationId xmlns:a16="http://schemas.microsoft.com/office/drawing/2014/main" id="{C00947E1-C568-D08C-8D8A-D307524C7742}"/>
              </a:ext>
            </a:extLst>
          </p:cNvPr>
          <p:cNvCxnSpPr>
            <a:cxnSpLocks/>
          </p:cNvCxnSpPr>
          <p:nvPr/>
        </p:nvCxnSpPr>
        <p:spPr>
          <a:xfrm flipH="1">
            <a:off x="3879393" y="2536074"/>
            <a:ext cx="1632667" cy="196044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07C74928-0FB5-55BF-8B1F-E68C6901B53A}"/>
              </a:ext>
            </a:extLst>
          </p:cNvPr>
          <p:cNvGrpSpPr/>
          <p:nvPr/>
        </p:nvGrpSpPr>
        <p:grpSpPr>
          <a:xfrm>
            <a:off x="5859239" y="3440578"/>
            <a:ext cx="3518027" cy="2176273"/>
            <a:chOff x="2499737" y="3415172"/>
            <a:chExt cx="3518027" cy="2176273"/>
          </a:xfrm>
        </p:grpSpPr>
        <p:pic>
          <p:nvPicPr>
            <p:cNvPr id="29" name="Picture 28">
              <a:extLst>
                <a:ext uri="{FF2B5EF4-FFF2-40B4-BE49-F238E27FC236}">
                  <a16:creationId xmlns:a16="http://schemas.microsoft.com/office/drawing/2014/main" id="{EFF2660E-F1B2-4ABC-F6BF-306EAA518A16}"/>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3070635" y="3415172"/>
              <a:ext cx="2643570" cy="2176273"/>
            </a:xfrm>
            <a:prstGeom prst="rect">
              <a:avLst/>
            </a:prstGeom>
            <a:scene3d>
              <a:camera prst="orthographicFront">
                <a:rot lat="3487060" lon="2713348" rev="2746750"/>
              </a:camera>
              <a:lightRig rig="threePt" dir="t"/>
            </a:scene3d>
          </p:spPr>
        </p:pic>
        <p:grpSp>
          <p:nvGrpSpPr>
            <p:cNvPr id="30" name="Group 29">
              <a:extLst>
                <a:ext uri="{FF2B5EF4-FFF2-40B4-BE49-F238E27FC236}">
                  <a16:creationId xmlns:a16="http://schemas.microsoft.com/office/drawing/2014/main" id="{F5A8559D-12C1-6798-14DC-7EA5343B2965}"/>
                </a:ext>
              </a:extLst>
            </p:cNvPr>
            <p:cNvGrpSpPr/>
            <p:nvPr/>
          </p:nvGrpSpPr>
          <p:grpSpPr>
            <a:xfrm>
              <a:off x="2499737" y="3567148"/>
              <a:ext cx="3518027" cy="1632232"/>
              <a:chOff x="2499737" y="3567148"/>
              <a:chExt cx="3518027" cy="1632232"/>
            </a:xfrm>
          </p:grpSpPr>
          <p:sp>
            <p:nvSpPr>
              <p:cNvPr id="31" name="TextBox 30">
                <a:extLst>
                  <a:ext uri="{FF2B5EF4-FFF2-40B4-BE49-F238E27FC236}">
                    <a16:creationId xmlns:a16="http://schemas.microsoft.com/office/drawing/2014/main" id="{E45D5B2F-0E55-C9E8-0F78-A222A68EF5EF}"/>
                  </a:ext>
                </a:extLst>
              </p:cNvPr>
              <p:cNvSpPr txBox="1"/>
              <p:nvPr/>
            </p:nvSpPr>
            <p:spPr>
              <a:xfrm>
                <a:off x="3646036" y="3567148"/>
                <a:ext cx="1539998"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Coworker</a:t>
                </a:r>
                <a:endParaRPr lang="en-NL" sz="2400" b="1" dirty="0"/>
              </a:p>
            </p:txBody>
          </p:sp>
          <p:cxnSp>
            <p:nvCxnSpPr>
              <p:cNvPr id="32" name="Straight Connector 31">
                <a:extLst>
                  <a:ext uri="{FF2B5EF4-FFF2-40B4-BE49-F238E27FC236}">
                    <a16:creationId xmlns:a16="http://schemas.microsoft.com/office/drawing/2014/main" id="{946519F5-6D5D-ED46-5AD6-632996E2FF28}"/>
                  </a:ext>
                </a:extLst>
              </p:cNvPr>
              <p:cNvCxnSpPr>
                <a:cxnSpLocks/>
              </p:cNvCxnSpPr>
              <p:nvPr/>
            </p:nvCxnSpPr>
            <p:spPr>
              <a:xfrm>
                <a:off x="4301876" y="3921969"/>
                <a:ext cx="0" cy="581339"/>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92B4F1D7-2D73-CFCE-CDC4-C3A5B631795F}"/>
                  </a:ext>
                </a:extLst>
              </p:cNvPr>
              <p:cNvSpPr txBox="1"/>
              <p:nvPr/>
            </p:nvSpPr>
            <p:spPr>
              <a:xfrm>
                <a:off x="4740164" y="3777968"/>
                <a:ext cx="1277600" cy="646331"/>
              </a:xfrm>
              <a:prstGeom prst="rect">
                <a:avLst/>
              </a:prstGeom>
              <a:scene3d>
                <a:camera prst="orthographicFront">
                  <a:rot lat="2496066" lon="2611317" rev="2332731"/>
                </a:camera>
                <a:lightRig rig="threePt" dir="t"/>
              </a:scene3d>
            </p:spPr>
            <p:txBody>
              <a:bodyPr wrap="square" rtlCol="0">
                <a:spAutoFit/>
              </a:bodyPr>
              <a:lstStyle/>
              <a:p>
                <a:r>
                  <a:rPr lang="en-US" dirty="0"/>
                  <a:t>Work email</a:t>
                </a:r>
                <a:endParaRPr lang="en-NL" dirty="0"/>
              </a:p>
            </p:txBody>
          </p:sp>
          <p:sp>
            <p:nvSpPr>
              <p:cNvPr id="34" name="TextBox 33">
                <a:extLst>
                  <a:ext uri="{FF2B5EF4-FFF2-40B4-BE49-F238E27FC236}">
                    <a16:creationId xmlns:a16="http://schemas.microsoft.com/office/drawing/2014/main" id="{0227A867-1630-7495-4DDC-5FC0DF1485EA}"/>
                  </a:ext>
                </a:extLst>
              </p:cNvPr>
              <p:cNvSpPr txBox="1"/>
              <p:nvPr/>
            </p:nvSpPr>
            <p:spPr>
              <a:xfrm>
                <a:off x="3733742" y="4830048"/>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Gender</a:t>
                </a:r>
                <a:endParaRPr lang="en-NL" dirty="0"/>
              </a:p>
            </p:txBody>
          </p:sp>
          <p:sp>
            <p:nvSpPr>
              <p:cNvPr id="35" name="TextBox 34">
                <a:extLst>
                  <a:ext uri="{FF2B5EF4-FFF2-40B4-BE49-F238E27FC236}">
                    <a16:creationId xmlns:a16="http://schemas.microsoft.com/office/drawing/2014/main" id="{2EBFF7B4-583A-E0AE-306C-C119F7BDB581}"/>
                  </a:ext>
                </a:extLst>
              </p:cNvPr>
              <p:cNvSpPr txBox="1"/>
              <p:nvPr/>
            </p:nvSpPr>
            <p:spPr>
              <a:xfrm>
                <a:off x="2499737" y="4176056"/>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Entry date</a:t>
                </a:r>
                <a:endParaRPr lang="en-NL" dirty="0"/>
              </a:p>
            </p:txBody>
          </p:sp>
          <p:sp>
            <p:nvSpPr>
              <p:cNvPr id="36" name="TextBox 35">
                <a:extLst>
                  <a:ext uri="{FF2B5EF4-FFF2-40B4-BE49-F238E27FC236}">
                    <a16:creationId xmlns:a16="http://schemas.microsoft.com/office/drawing/2014/main" id="{C62DCE53-E11C-F9C5-4C3C-709C07024ABC}"/>
                  </a:ext>
                </a:extLst>
              </p:cNvPr>
              <p:cNvSpPr txBox="1"/>
              <p:nvPr/>
            </p:nvSpPr>
            <p:spPr>
              <a:xfrm>
                <a:off x="4599524" y="4760167"/>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Nationality</a:t>
                </a:r>
                <a:endParaRPr lang="en-NL" dirty="0"/>
              </a:p>
            </p:txBody>
          </p:sp>
        </p:grpSp>
      </p:grpSp>
      <p:cxnSp>
        <p:nvCxnSpPr>
          <p:cNvPr id="37" name="Straight Connector 36">
            <a:extLst>
              <a:ext uri="{FF2B5EF4-FFF2-40B4-BE49-F238E27FC236}">
                <a16:creationId xmlns:a16="http://schemas.microsoft.com/office/drawing/2014/main" id="{429F3696-6925-D58F-E650-AA5D72EE6D8A}"/>
              </a:ext>
            </a:extLst>
          </p:cNvPr>
          <p:cNvCxnSpPr>
            <a:cxnSpLocks/>
          </p:cNvCxnSpPr>
          <p:nvPr/>
        </p:nvCxnSpPr>
        <p:spPr>
          <a:xfrm>
            <a:off x="5559905" y="2587661"/>
            <a:ext cx="2643570" cy="219791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974C82D7-5983-7AAB-67D1-E4A37D938319}"/>
              </a:ext>
            </a:extLst>
          </p:cNvPr>
          <p:cNvGrpSpPr/>
          <p:nvPr/>
        </p:nvGrpSpPr>
        <p:grpSpPr>
          <a:xfrm>
            <a:off x="5437362" y="4974303"/>
            <a:ext cx="2570414" cy="868873"/>
            <a:chOff x="5437362" y="4974303"/>
            <a:chExt cx="2570414" cy="868873"/>
          </a:xfrm>
        </p:grpSpPr>
        <p:sp>
          <p:nvSpPr>
            <p:cNvPr id="46" name="Arc 45">
              <a:extLst>
                <a:ext uri="{FF2B5EF4-FFF2-40B4-BE49-F238E27FC236}">
                  <a16:creationId xmlns:a16="http://schemas.microsoft.com/office/drawing/2014/main" id="{AD6D0877-3775-2C1F-D7F2-3F079B60E985}"/>
                </a:ext>
              </a:extLst>
            </p:cNvPr>
            <p:cNvSpPr/>
            <p:nvPr/>
          </p:nvSpPr>
          <p:spPr>
            <a:xfrm rot="14358764" flipV="1">
              <a:off x="6288132" y="4123533"/>
              <a:ext cx="868873" cy="2570414"/>
            </a:xfrm>
            <a:prstGeom prst="arc">
              <a:avLst>
                <a:gd name="adj1" fmla="val 16937449"/>
                <a:gd name="adj2" fmla="val 4461218"/>
              </a:avLst>
            </a:prstGeom>
            <a:ln>
              <a:solidFill>
                <a:srgbClr val="C00000"/>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sp>
          <p:nvSpPr>
            <p:cNvPr id="55" name="TextBox 54">
              <a:extLst>
                <a:ext uri="{FF2B5EF4-FFF2-40B4-BE49-F238E27FC236}">
                  <a16:creationId xmlns:a16="http://schemas.microsoft.com/office/drawing/2014/main" id="{12CC5EAA-BDD9-E123-EA56-92B35F7C948F}"/>
                </a:ext>
              </a:extLst>
            </p:cNvPr>
            <p:cNvSpPr txBox="1"/>
            <p:nvPr/>
          </p:nvSpPr>
          <p:spPr>
            <a:xfrm>
              <a:off x="5854126" y="5220132"/>
              <a:ext cx="1277600" cy="369332"/>
            </a:xfrm>
            <a:prstGeom prst="rect">
              <a:avLst/>
            </a:prstGeom>
            <a:ln>
              <a:noFill/>
            </a:ln>
            <a:scene3d>
              <a:camera prst="orthographicFront">
                <a:rot lat="2496066" lon="2611317" rev="2332731"/>
              </a:camera>
              <a:lightRig rig="threePt" dir="t"/>
            </a:scene3d>
          </p:spPr>
          <p:txBody>
            <a:bodyPr wrap="square" rtlCol="0">
              <a:spAutoFit/>
            </a:bodyPr>
            <a:lstStyle/>
            <a:p>
              <a:r>
                <a:rPr lang="en-US" dirty="0">
                  <a:solidFill>
                    <a:srgbClr val="C00000"/>
                  </a:solidFill>
                </a:rPr>
                <a:t>created by</a:t>
              </a:r>
              <a:endParaRPr lang="en-NL" dirty="0">
                <a:solidFill>
                  <a:srgbClr val="C00000"/>
                </a:solidFill>
              </a:endParaRPr>
            </a:p>
          </p:txBody>
        </p:sp>
      </p:grpSp>
      <p:sp>
        <p:nvSpPr>
          <p:cNvPr id="39" name="Rectangle 38">
            <a:extLst>
              <a:ext uri="{FF2B5EF4-FFF2-40B4-BE49-F238E27FC236}">
                <a16:creationId xmlns:a16="http://schemas.microsoft.com/office/drawing/2014/main" id="{89E8AED7-0D4B-3DAB-63D1-BCA4DABF1AF3}"/>
              </a:ext>
            </a:extLst>
          </p:cNvPr>
          <p:cNvSpPr/>
          <p:nvPr/>
        </p:nvSpPr>
        <p:spPr>
          <a:xfrm>
            <a:off x="8476663" y="4492917"/>
            <a:ext cx="693003" cy="292656"/>
          </a:xfrm>
          <a:prstGeom prst="rect">
            <a:avLst/>
          </a:prstGeom>
          <a:solidFill>
            <a:srgbClr val="FD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AF874A32-6AED-032E-65E1-EF246427538D}"/>
              </a:ext>
            </a:extLst>
          </p:cNvPr>
          <p:cNvSpPr/>
          <p:nvPr/>
        </p:nvSpPr>
        <p:spPr>
          <a:xfrm>
            <a:off x="3985540" y="4523372"/>
            <a:ext cx="623976" cy="251003"/>
          </a:xfrm>
          <a:prstGeom prst="rect">
            <a:avLst/>
          </a:prstGeom>
          <a:solidFill>
            <a:srgbClr val="FD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4" name="Group 43">
            <a:extLst>
              <a:ext uri="{FF2B5EF4-FFF2-40B4-BE49-F238E27FC236}">
                <a16:creationId xmlns:a16="http://schemas.microsoft.com/office/drawing/2014/main" id="{5C7094B6-F93D-0404-B2C2-7A2F83287787}"/>
              </a:ext>
            </a:extLst>
          </p:cNvPr>
          <p:cNvGrpSpPr/>
          <p:nvPr/>
        </p:nvGrpSpPr>
        <p:grpSpPr>
          <a:xfrm>
            <a:off x="8584253" y="4975594"/>
            <a:ext cx="2216708" cy="1160316"/>
            <a:chOff x="8584253" y="5046714"/>
            <a:chExt cx="2216708" cy="1160316"/>
          </a:xfrm>
        </p:grpSpPr>
        <p:sp>
          <p:nvSpPr>
            <p:cNvPr id="45" name="TextBox 44">
              <a:extLst>
                <a:ext uri="{FF2B5EF4-FFF2-40B4-BE49-F238E27FC236}">
                  <a16:creationId xmlns:a16="http://schemas.microsoft.com/office/drawing/2014/main" id="{6C446146-9455-2A8C-B6E2-A3185C39D159}"/>
                </a:ext>
              </a:extLst>
            </p:cNvPr>
            <p:cNvSpPr txBox="1"/>
            <p:nvPr/>
          </p:nvSpPr>
          <p:spPr>
            <a:xfrm>
              <a:off x="8584253" y="5046714"/>
              <a:ext cx="1547104"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Definition</a:t>
              </a:r>
              <a:endParaRPr lang="en-NL" sz="1400" dirty="0"/>
            </a:p>
          </p:txBody>
        </p:sp>
        <p:sp>
          <p:nvSpPr>
            <p:cNvPr id="47" name="TextBox 46">
              <a:extLst>
                <a:ext uri="{FF2B5EF4-FFF2-40B4-BE49-F238E27FC236}">
                  <a16:creationId xmlns:a16="http://schemas.microsoft.com/office/drawing/2014/main" id="{C78980CA-5E70-A3B3-5ACE-9E9F187C4B08}"/>
                </a:ext>
              </a:extLst>
            </p:cNvPr>
            <p:cNvSpPr txBox="1"/>
            <p:nvPr/>
          </p:nvSpPr>
          <p:spPr>
            <a:xfrm>
              <a:off x="8684548" y="5237912"/>
              <a:ext cx="1398806"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Structure</a:t>
              </a:r>
              <a:endParaRPr lang="en-NL" sz="1400" dirty="0"/>
            </a:p>
          </p:txBody>
        </p:sp>
        <p:sp>
          <p:nvSpPr>
            <p:cNvPr id="48" name="TextBox 47">
              <a:extLst>
                <a:ext uri="{FF2B5EF4-FFF2-40B4-BE49-F238E27FC236}">
                  <a16:creationId xmlns:a16="http://schemas.microsoft.com/office/drawing/2014/main" id="{41B5AC40-1D1B-3F55-6566-D021E772443B}"/>
                </a:ext>
              </a:extLst>
            </p:cNvPr>
            <p:cNvSpPr txBox="1"/>
            <p:nvPr/>
          </p:nvSpPr>
          <p:spPr>
            <a:xfrm>
              <a:off x="8790013" y="5470453"/>
              <a:ext cx="1174505"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Format</a:t>
              </a:r>
              <a:endParaRPr lang="en-NL" sz="1400" dirty="0"/>
            </a:p>
          </p:txBody>
        </p:sp>
        <p:sp>
          <p:nvSpPr>
            <p:cNvPr id="49" name="TextBox 48">
              <a:extLst>
                <a:ext uri="{FF2B5EF4-FFF2-40B4-BE49-F238E27FC236}">
                  <a16:creationId xmlns:a16="http://schemas.microsoft.com/office/drawing/2014/main" id="{E0D63801-920A-49B0-9124-7F3360365810}"/>
                </a:ext>
              </a:extLst>
            </p:cNvPr>
            <p:cNvSpPr txBox="1"/>
            <p:nvPr/>
          </p:nvSpPr>
          <p:spPr>
            <a:xfrm>
              <a:off x="8963179" y="5899253"/>
              <a:ext cx="1174505"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Rules</a:t>
              </a:r>
              <a:endParaRPr lang="en-NL" sz="1400" dirty="0"/>
            </a:p>
          </p:txBody>
        </p:sp>
        <p:sp>
          <p:nvSpPr>
            <p:cNvPr id="50" name="TextBox 49">
              <a:extLst>
                <a:ext uri="{FF2B5EF4-FFF2-40B4-BE49-F238E27FC236}">
                  <a16:creationId xmlns:a16="http://schemas.microsoft.com/office/drawing/2014/main" id="{A525F5CA-7AA2-970C-2A70-AB2DD78CE177}"/>
                </a:ext>
              </a:extLst>
            </p:cNvPr>
            <p:cNvSpPr txBox="1"/>
            <p:nvPr/>
          </p:nvSpPr>
          <p:spPr>
            <a:xfrm>
              <a:off x="8820493" y="5638814"/>
              <a:ext cx="1980468"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Reference values</a:t>
              </a:r>
              <a:endParaRPr lang="en-NL" sz="1400" dirty="0"/>
            </a:p>
          </p:txBody>
        </p:sp>
      </p:grpSp>
      <p:grpSp>
        <p:nvGrpSpPr>
          <p:cNvPr id="54" name="Group 53">
            <a:extLst>
              <a:ext uri="{FF2B5EF4-FFF2-40B4-BE49-F238E27FC236}">
                <a16:creationId xmlns:a16="http://schemas.microsoft.com/office/drawing/2014/main" id="{1275C54A-BAA0-AE9E-F766-B5D719502589}"/>
              </a:ext>
            </a:extLst>
          </p:cNvPr>
          <p:cNvGrpSpPr/>
          <p:nvPr/>
        </p:nvGrpSpPr>
        <p:grpSpPr>
          <a:xfrm>
            <a:off x="2839574" y="4653362"/>
            <a:ext cx="2806229" cy="1122972"/>
            <a:chOff x="2839574" y="4653362"/>
            <a:chExt cx="2806229" cy="1122972"/>
          </a:xfrm>
        </p:grpSpPr>
        <p:sp>
          <p:nvSpPr>
            <p:cNvPr id="51" name="Arc 50">
              <a:extLst>
                <a:ext uri="{FF2B5EF4-FFF2-40B4-BE49-F238E27FC236}">
                  <a16:creationId xmlns:a16="http://schemas.microsoft.com/office/drawing/2014/main" id="{F558F347-12E7-7CF0-9EEE-5BCB3E3B39DE}"/>
                </a:ext>
              </a:extLst>
            </p:cNvPr>
            <p:cNvSpPr/>
            <p:nvPr/>
          </p:nvSpPr>
          <p:spPr>
            <a:xfrm rot="17205050" flipV="1">
              <a:off x="3681203" y="3811733"/>
              <a:ext cx="1122972" cy="2806229"/>
            </a:xfrm>
            <a:prstGeom prst="arc">
              <a:avLst>
                <a:gd name="adj1" fmla="val 16356963"/>
                <a:gd name="adj2" fmla="val 4461218"/>
              </a:avLst>
            </a:prstGeom>
            <a:ln>
              <a:solidFill>
                <a:srgbClr val="C00000"/>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sp>
          <p:nvSpPr>
            <p:cNvPr id="52" name="TextBox 51">
              <a:extLst>
                <a:ext uri="{FF2B5EF4-FFF2-40B4-BE49-F238E27FC236}">
                  <a16:creationId xmlns:a16="http://schemas.microsoft.com/office/drawing/2014/main" id="{41CC9534-301F-9D41-A6C0-B122014AC1D3}"/>
                </a:ext>
              </a:extLst>
            </p:cNvPr>
            <p:cNvSpPr txBox="1"/>
            <p:nvPr/>
          </p:nvSpPr>
          <p:spPr>
            <a:xfrm>
              <a:off x="4276906" y="5116894"/>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solidFill>
                    <a:srgbClr val="C00000"/>
                  </a:solidFill>
                </a:rPr>
                <a:t>contains</a:t>
              </a:r>
              <a:endParaRPr lang="en-NL" dirty="0">
                <a:solidFill>
                  <a:srgbClr val="C00000"/>
                </a:solidFill>
              </a:endParaRPr>
            </a:p>
          </p:txBody>
        </p:sp>
      </p:grpSp>
      <p:grpSp>
        <p:nvGrpSpPr>
          <p:cNvPr id="58" name="Group 57">
            <a:extLst>
              <a:ext uri="{FF2B5EF4-FFF2-40B4-BE49-F238E27FC236}">
                <a16:creationId xmlns:a16="http://schemas.microsoft.com/office/drawing/2014/main" id="{0B094DEA-5E71-6BD7-09D8-F5B0DDA28A6A}"/>
              </a:ext>
            </a:extLst>
          </p:cNvPr>
          <p:cNvGrpSpPr/>
          <p:nvPr/>
        </p:nvGrpSpPr>
        <p:grpSpPr>
          <a:xfrm>
            <a:off x="4954315" y="5069727"/>
            <a:ext cx="1849479" cy="1146473"/>
            <a:chOff x="4954315" y="5069727"/>
            <a:chExt cx="1849479" cy="1146473"/>
          </a:xfrm>
        </p:grpSpPr>
        <p:sp>
          <p:nvSpPr>
            <p:cNvPr id="53" name="TextBox 52">
              <a:extLst>
                <a:ext uri="{FF2B5EF4-FFF2-40B4-BE49-F238E27FC236}">
                  <a16:creationId xmlns:a16="http://schemas.microsoft.com/office/drawing/2014/main" id="{AA559BD4-A9B7-AA69-8C6B-9FE07729059B}"/>
                </a:ext>
              </a:extLst>
            </p:cNvPr>
            <p:cNvSpPr txBox="1"/>
            <p:nvPr/>
          </p:nvSpPr>
          <p:spPr>
            <a:xfrm>
              <a:off x="5263796" y="5706456"/>
              <a:ext cx="1539998"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Order</a:t>
              </a:r>
              <a:endParaRPr lang="en-NL" sz="2400" b="1" dirty="0"/>
            </a:p>
          </p:txBody>
        </p:sp>
        <p:grpSp>
          <p:nvGrpSpPr>
            <p:cNvPr id="57" name="Group 56">
              <a:extLst>
                <a:ext uri="{FF2B5EF4-FFF2-40B4-BE49-F238E27FC236}">
                  <a16:creationId xmlns:a16="http://schemas.microsoft.com/office/drawing/2014/main" id="{7223FB44-B14A-6751-375B-A85CA0B11EE9}"/>
                </a:ext>
              </a:extLst>
            </p:cNvPr>
            <p:cNvGrpSpPr/>
            <p:nvPr/>
          </p:nvGrpSpPr>
          <p:grpSpPr>
            <a:xfrm>
              <a:off x="4954315" y="5069727"/>
              <a:ext cx="1430533" cy="1146473"/>
              <a:chOff x="4954315" y="5069727"/>
              <a:chExt cx="1430533" cy="1146473"/>
            </a:xfrm>
          </p:grpSpPr>
          <p:pic>
            <p:nvPicPr>
              <p:cNvPr id="40" name="Picture 39">
                <a:extLst>
                  <a:ext uri="{FF2B5EF4-FFF2-40B4-BE49-F238E27FC236}">
                    <a16:creationId xmlns:a16="http://schemas.microsoft.com/office/drawing/2014/main" id="{CE42D902-5DC6-28F5-2939-BB2DBB757341}"/>
                  </a:ext>
                </a:extLst>
              </p:cNvPr>
              <p:cNvPicPr>
                <a:picLocks noChangeAspect="1"/>
              </p:cNvPicPr>
              <p:nvPr/>
            </p:nvPicPr>
            <p:blipFill>
              <a:blip r:embed="rId4">
                <a:clrChange>
                  <a:clrFrom>
                    <a:srgbClr val="FFFFFF"/>
                  </a:clrFrom>
                  <a:clrTo>
                    <a:srgbClr val="FFFFFF">
                      <a:alpha val="0"/>
                    </a:srgbClr>
                  </a:clrTo>
                </a:clrChange>
                <a:duotone>
                  <a:prstClr val="black"/>
                  <a:srgbClr val="C00000">
                    <a:tint val="45000"/>
                    <a:satMod val="400000"/>
                  </a:srgbClr>
                </a:duotone>
              </a:blip>
              <a:stretch>
                <a:fillRect/>
              </a:stretch>
            </p:blipFill>
            <p:spPr>
              <a:xfrm>
                <a:off x="4954315" y="5069727"/>
                <a:ext cx="1392648" cy="1146473"/>
              </a:xfrm>
              <a:prstGeom prst="rect">
                <a:avLst/>
              </a:prstGeom>
              <a:scene3d>
                <a:camera prst="orthographicFront">
                  <a:rot lat="3487060" lon="2713348" rev="2746750"/>
                </a:camera>
                <a:lightRig rig="threePt" dir="t"/>
              </a:scene3d>
            </p:spPr>
          </p:pic>
          <p:sp>
            <p:nvSpPr>
              <p:cNvPr id="56" name="Rectangle 55">
                <a:extLst>
                  <a:ext uri="{FF2B5EF4-FFF2-40B4-BE49-F238E27FC236}">
                    <a16:creationId xmlns:a16="http://schemas.microsoft.com/office/drawing/2014/main" id="{1F96D731-12F3-283C-075F-B8EFA28DA682}"/>
                  </a:ext>
                </a:extLst>
              </p:cNvPr>
              <p:cNvSpPr/>
              <p:nvPr/>
            </p:nvSpPr>
            <p:spPr>
              <a:xfrm>
                <a:off x="6042857" y="5637177"/>
                <a:ext cx="341991" cy="152363"/>
              </a:xfrm>
              <a:prstGeom prst="rect">
                <a:avLst/>
              </a:prstGeom>
              <a:solidFill>
                <a:srgbClr val="FDF1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Tree>
    <p:extLst>
      <p:ext uri="{BB962C8B-B14F-4D97-AF65-F5344CB8AC3E}">
        <p14:creationId xmlns:p14="http://schemas.microsoft.com/office/powerpoint/2010/main" val="4837039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right)">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a:xfrm>
            <a:off x="838200" y="365126"/>
            <a:ext cx="10515600" cy="776486"/>
          </a:xfrm>
        </p:spPr>
        <p:txBody>
          <a:bodyPr>
            <a:normAutofit/>
          </a:bodyPr>
          <a:lstStyle/>
          <a:p>
            <a:pPr marL="0" indent="0">
              <a:buNone/>
            </a:pPr>
            <a:r>
              <a:rPr lang="en-US" dirty="0"/>
              <a:t>Development process comparison</a:t>
            </a:r>
          </a:p>
        </p:txBody>
      </p:sp>
      <p:sp>
        <p:nvSpPr>
          <p:cNvPr id="3" name="Content Placeholder 2">
            <a:extLst>
              <a:ext uri="{FF2B5EF4-FFF2-40B4-BE49-F238E27FC236}">
                <a16:creationId xmlns:a16="http://schemas.microsoft.com/office/drawing/2014/main" id="{3F37ED49-9FB3-D9B6-4941-312D95E4CF66}"/>
              </a:ext>
            </a:extLst>
          </p:cNvPr>
          <p:cNvSpPr>
            <a:spLocks noGrp="1"/>
          </p:cNvSpPr>
          <p:nvPr>
            <p:ph idx="1"/>
          </p:nvPr>
        </p:nvSpPr>
        <p:spPr>
          <a:xfrm>
            <a:off x="586740" y="1379028"/>
            <a:ext cx="10515600" cy="381000"/>
          </a:xfrm>
        </p:spPr>
        <p:txBody>
          <a:bodyPr>
            <a:normAutofit/>
          </a:bodyPr>
          <a:lstStyle/>
          <a:p>
            <a:pPr marL="0" indent="0">
              <a:buNone/>
            </a:pPr>
            <a:r>
              <a:rPr lang="en-US" sz="2000" dirty="0"/>
              <a:t>Use data modeling process: Conceptual, Logical, Physical Data Models</a:t>
            </a:r>
          </a:p>
        </p:txBody>
      </p:sp>
      <p:pic>
        <p:nvPicPr>
          <p:cNvPr id="5" name="Picture 4">
            <a:extLst>
              <a:ext uri="{FF2B5EF4-FFF2-40B4-BE49-F238E27FC236}">
                <a16:creationId xmlns:a16="http://schemas.microsoft.com/office/drawing/2014/main" id="{CA1746D7-1CB4-54E5-2628-A8ED52653FF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1960" y="1840382"/>
            <a:ext cx="11536680" cy="1591266"/>
          </a:xfrm>
          <a:prstGeom prst="rect">
            <a:avLst/>
          </a:prstGeom>
        </p:spPr>
      </p:pic>
      <p:sp>
        <p:nvSpPr>
          <p:cNvPr id="7" name="TextBox 6">
            <a:extLst>
              <a:ext uri="{FF2B5EF4-FFF2-40B4-BE49-F238E27FC236}">
                <a16:creationId xmlns:a16="http://schemas.microsoft.com/office/drawing/2014/main" id="{076E2CB8-EA8E-B3DE-AAB9-63F2ED11775C}"/>
              </a:ext>
            </a:extLst>
          </p:cNvPr>
          <p:cNvSpPr txBox="1"/>
          <p:nvPr/>
        </p:nvSpPr>
        <p:spPr>
          <a:xfrm>
            <a:off x="586740" y="3941170"/>
            <a:ext cx="7003006" cy="400110"/>
          </a:xfrm>
          <a:prstGeom prst="rect">
            <a:avLst/>
          </a:prstGeom>
          <a:noFill/>
        </p:spPr>
        <p:txBody>
          <a:bodyPr wrap="square">
            <a:spAutoFit/>
          </a:bodyPr>
          <a:lstStyle/>
          <a:p>
            <a:r>
              <a:rPr lang="en-US" sz="2000" dirty="0"/>
              <a:t>Use ontology development process for knowledge graphs</a:t>
            </a:r>
            <a:endParaRPr lang="en-NL" sz="2000" dirty="0"/>
          </a:p>
        </p:txBody>
      </p:sp>
      <p:pic>
        <p:nvPicPr>
          <p:cNvPr id="8" name="Picture 7">
            <a:extLst>
              <a:ext uri="{FF2B5EF4-FFF2-40B4-BE49-F238E27FC236}">
                <a16:creationId xmlns:a16="http://schemas.microsoft.com/office/drawing/2014/main" id="{CA6EF8D0-8C27-F6FB-ECE9-68A275A5770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17665" y="4356715"/>
            <a:ext cx="10542132" cy="1591266"/>
          </a:xfrm>
          <a:prstGeom prst="rect">
            <a:avLst/>
          </a:prstGeom>
        </p:spPr>
      </p:pic>
      <p:pic>
        <p:nvPicPr>
          <p:cNvPr id="9" name="Picture 8">
            <a:extLst>
              <a:ext uri="{FF2B5EF4-FFF2-40B4-BE49-F238E27FC236}">
                <a16:creationId xmlns:a16="http://schemas.microsoft.com/office/drawing/2014/main" id="{76405158-5DAA-9194-7B01-D78B35B87F5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17665" y="5428172"/>
            <a:ext cx="1739877" cy="296852"/>
          </a:xfrm>
          <a:prstGeom prst="rect">
            <a:avLst/>
          </a:prstGeom>
        </p:spPr>
      </p:pic>
      <p:cxnSp>
        <p:nvCxnSpPr>
          <p:cNvPr id="11" name="Straight Arrow Connector 10">
            <a:extLst>
              <a:ext uri="{FF2B5EF4-FFF2-40B4-BE49-F238E27FC236}">
                <a16:creationId xmlns:a16="http://schemas.microsoft.com/office/drawing/2014/main" id="{3E9ACAF3-42D0-8F13-22AF-8E4C53FA72BC}"/>
              </a:ext>
            </a:extLst>
          </p:cNvPr>
          <p:cNvCxnSpPr/>
          <p:nvPr/>
        </p:nvCxnSpPr>
        <p:spPr>
          <a:xfrm>
            <a:off x="3931920" y="3429000"/>
            <a:ext cx="762000" cy="912280"/>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164CD85-C81C-AD14-1F0B-139BB4943AE7}"/>
              </a:ext>
            </a:extLst>
          </p:cNvPr>
          <p:cNvCxnSpPr/>
          <p:nvPr/>
        </p:nvCxnSpPr>
        <p:spPr>
          <a:xfrm>
            <a:off x="1116330" y="3429000"/>
            <a:ext cx="762000" cy="912280"/>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C9E570DB-88C4-437B-1C75-0E4EF3983168}"/>
              </a:ext>
            </a:extLst>
          </p:cNvPr>
          <p:cNvCxnSpPr>
            <a:cxnSpLocks/>
          </p:cNvCxnSpPr>
          <p:nvPr/>
        </p:nvCxnSpPr>
        <p:spPr>
          <a:xfrm>
            <a:off x="5679440" y="3416667"/>
            <a:ext cx="193721" cy="945118"/>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14E80874-AE2B-9856-710C-E431A25E9D87}"/>
              </a:ext>
            </a:extLst>
          </p:cNvPr>
          <p:cNvCxnSpPr>
            <a:cxnSpLocks/>
          </p:cNvCxnSpPr>
          <p:nvPr/>
        </p:nvCxnSpPr>
        <p:spPr>
          <a:xfrm>
            <a:off x="5776300" y="3416667"/>
            <a:ext cx="1305220" cy="940048"/>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8AC201E2-78BA-6B16-2DE3-EE4BC8327217}"/>
              </a:ext>
            </a:extLst>
          </p:cNvPr>
          <p:cNvCxnSpPr>
            <a:cxnSpLocks/>
          </p:cNvCxnSpPr>
          <p:nvPr/>
        </p:nvCxnSpPr>
        <p:spPr>
          <a:xfrm>
            <a:off x="9404520" y="3447083"/>
            <a:ext cx="785960" cy="909632"/>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D4DE4EFA-65E1-BCE7-F5F8-1581C7BBB0B3}"/>
              </a:ext>
            </a:extLst>
          </p:cNvPr>
          <p:cNvCxnSpPr>
            <a:cxnSpLocks/>
          </p:cNvCxnSpPr>
          <p:nvPr/>
        </p:nvCxnSpPr>
        <p:spPr>
          <a:xfrm>
            <a:off x="7469210" y="3431648"/>
            <a:ext cx="1305220" cy="940048"/>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9D8BDC30-E7A4-95B6-9EC8-3AECB44439B1}"/>
              </a:ext>
            </a:extLst>
          </p:cNvPr>
          <p:cNvCxnSpPr>
            <a:cxnSpLocks/>
          </p:cNvCxnSpPr>
          <p:nvPr/>
        </p:nvCxnSpPr>
        <p:spPr>
          <a:xfrm flipH="1">
            <a:off x="6210300" y="3424158"/>
            <a:ext cx="1040130" cy="947538"/>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57763E85-8537-C23F-D92C-A1A3D9952CB7}"/>
              </a:ext>
            </a:extLst>
          </p:cNvPr>
          <p:cNvCxnSpPr>
            <a:cxnSpLocks/>
          </p:cNvCxnSpPr>
          <p:nvPr/>
        </p:nvCxnSpPr>
        <p:spPr>
          <a:xfrm>
            <a:off x="7370965" y="3447083"/>
            <a:ext cx="0" cy="894197"/>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5BAA9349-EEA0-9DFF-F94A-CE6425730B56}"/>
              </a:ext>
            </a:extLst>
          </p:cNvPr>
          <p:cNvCxnSpPr>
            <a:cxnSpLocks/>
          </p:cNvCxnSpPr>
          <p:nvPr/>
        </p:nvCxnSpPr>
        <p:spPr>
          <a:xfrm flipH="1">
            <a:off x="9093200" y="3447083"/>
            <a:ext cx="233680" cy="924613"/>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7F1D5F5E-0D6D-65F6-4BEC-67F01D9FA403}"/>
              </a:ext>
            </a:extLst>
          </p:cNvPr>
          <p:cNvSpPr txBox="1"/>
          <p:nvPr/>
        </p:nvSpPr>
        <p:spPr>
          <a:xfrm>
            <a:off x="4084319" y="5929898"/>
            <a:ext cx="7561743" cy="276999"/>
          </a:xfrm>
          <a:prstGeom prst="rect">
            <a:avLst/>
          </a:prstGeom>
          <a:noFill/>
        </p:spPr>
        <p:txBody>
          <a:bodyPr wrap="square">
            <a:spAutoFit/>
          </a:bodyPr>
          <a:lstStyle/>
          <a:p>
            <a:pPr defTabSz="813816">
              <a:spcAft>
                <a:spcPts val="600"/>
              </a:spcAft>
            </a:pPr>
            <a:r>
              <a:rPr lang="en-US" sz="1200" kern="1200" dirty="0">
                <a:solidFill>
                  <a:schemeClr val="tx1"/>
                </a:solidFill>
                <a:latin typeface="+mn-lt"/>
                <a:ea typeface="+mn-ea"/>
                <a:cs typeface="+mn-cs"/>
              </a:rPr>
              <a:t>Ontology development in practice is an </a:t>
            </a:r>
            <a:r>
              <a:rPr lang="en-US" sz="1200" b="1" kern="1200" dirty="0">
                <a:solidFill>
                  <a:schemeClr val="tx1"/>
                </a:solidFill>
                <a:latin typeface="+mn-lt"/>
                <a:ea typeface="+mn-ea"/>
                <a:cs typeface="+mn-cs"/>
              </a:rPr>
              <a:t>iterative</a:t>
            </a:r>
            <a:r>
              <a:rPr lang="en-US" sz="1200" kern="1200" dirty="0">
                <a:solidFill>
                  <a:schemeClr val="tx1"/>
                </a:solidFill>
                <a:latin typeface="+mn-lt"/>
                <a:ea typeface="+mn-ea"/>
                <a:cs typeface="+mn-cs"/>
              </a:rPr>
              <a:t> process that </a:t>
            </a:r>
            <a:r>
              <a:rPr lang="en-US" sz="1200" b="1" kern="1200" dirty="0">
                <a:solidFill>
                  <a:schemeClr val="tx1"/>
                </a:solidFill>
                <a:latin typeface="+mn-lt"/>
                <a:ea typeface="+mn-ea"/>
                <a:cs typeface="+mn-cs"/>
              </a:rPr>
              <a:t>repeats</a:t>
            </a:r>
            <a:r>
              <a:rPr lang="en-US" sz="1200" kern="1200" dirty="0">
                <a:solidFill>
                  <a:schemeClr val="tx1"/>
                </a:solidFill>
                <a:latin typeface="+mn-lt"/>
                <a:ea typeface="+mn-ea"/>
                <a:cs typeface="+mn-cs"/>
              </a:rPr>
              <a:t> continuously and </a:t>
            </a:r>
            <a:r>
              <a:rPr lang="en-US" sz="1200" b="1" kern="1200" dirty="0">
                <a:solidFill>
                  <a:schemeClr val="tx1"/>
                </a:solidFill>
                <a:latin typeface="+mn-lt"/>
                <a:ea typeface="+mn-ea"/>
                <a:cs typeface="+mn-cs"/>
              </a:rPr>
              <a:t>improves</a:t>
            </a:r>
            <a:r>
              <a:rPr lang="en-US" sz="1200" kern="1200" dirty="0">
                <a:solidFill>
                  <a:schemeClr val="tx1"/>
                </a:solidFill>
                <a:latin typeface="+mn-lt"/>
                <a:ea typeface="+mn-ea"/>
                <a:cs typeface="+mn-cs"/>
              </a:rPr>
              <a:t> the ontology.</a:t>
            </a:r>
            <a:endParaRPr lang="en-NL" sz="1200" dirty="0"/>
          </a:p>
        </p:txBody>
      </p:sp>
      <p:cxnSp>
        <p:nvCxnSpPr>
          <p:cNvPr id="36" name="Straight Arrow Connector 35">
            <a:extLst>
              <a:ext uri="{FF2B5EF4-FFF2-40B4-BE49-F238E27FC236}">
                <a16:creationId xmlns:a16="http://schemas.microsoft.com/office/drawing/2014/main" id="{4F0D1B9B-0DCB-9B4B-2F1B-1E85B2F0078D}"/>
              </a:ext>
            </a:extLst>
          </p:cNvPr>
          <p:cNvCxnSpPr>
            <a:cxnSpLocks/>
          </p:cNvCxnSpPr>
          <p:nvPr/>
        </p:nvCxnSpPr>
        <p:spPr>
          <a:xfrm flipH="1">
            <a:off x="11335789" y="3377399"/>
            <a:ext cx="66796" cy="2552499"/>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211909B3-61F0-22EB-BCD5-A9C63E1B61BD}"/>
              </a:ext>
            </a:extLst>
          </p:cNvPr>
          <p:cNvCxnSpPr>
            <a:cxnSpLocks/>
            <a:stCxn id="5" idx="2"/>
          </p:cNvCxnSpPr>
          <p:nvPr/>
        </p:nvCxnSpPr>
        <p:spPr>
          <a:xfrm flipH="1">
            <a:off x="3098801" y="3431648"/>
            <a:ext cx="3111499" cy="940048"/>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23395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22" presetClass="entr" presetSubtype="1"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par>
                                <p:cTn id="25" presetID="22" presetClass="entr" presetSubtype="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par>
                                <p:cTn id="28" presetID="22" presetClass="entr" presetSubtype="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par>
                                <p:cTn id="31" presetID="22" presetClass="entr" presetSubtype="1"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2" presetClass="entr" presetSubtype="1"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1"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par>
                                <p:cTn id="40" presetID="22" presetClass="entr" presetSubtype="1"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par>
                                <p:cTn id="43" presetID="22" presetClass="entr" presetSubtype="1"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par>
                                <p:cTn id="46" presetID="22" presetClass="entr" presetSubtype="1"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up)">
                                      <p:cBhvr>
                                        <p:cTn id="48" dur="500"/>
                                        <p:tgtEl>
                                          <p:spTgt spid="36"/>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1E7495-F0AC-E290-EA2A-8306EEE971A4}"/>
              </a:ext>
            </a:extLst>
          </p:cNvPr>
          <p:cNvSpPr txBox="1">
            <a:spLocks/>
          </p:cNvSpPr>
          <p:nvPr/>
        </p:nvSpPr>
        <p:spPr>
          <a:xfrm>
            <a:off x="838200" y="365126"/>
            <a:ext cx="10515600" cy="776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Development process comparison</a:t>
            </a:r>
            <a:endParaRPr lang="en-US" dirty="0"/>
          </a:p>
        </p:txBody>
      </p:sp>
      <p:pic>
        <p:nvPicPr>
          <p:cNvPr id="4" name="Picture 3">
            <a:extLst>
              <a:ext uri="{FF2B5EF4-FFF2-40B4-BE49-F238E27FC236}">
                <a16:creationId xmlns:a16="http://schemas.microsoft.com/office/drawing/2014/main" id="{8D43F027-80ED-3E91-38E4-44F1A77C14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2938" y="2078120"/>
            <a:ext cx="5122616" cy="3354861"/>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9F6E6A5-8330-3A1B-64E8-2292566DB3F9}"/>
              </a:ext>
            </a:extLst>
          </p:cNvPr>
          <p:cNvPicPr>
            <a:picLocks noChangeAspect="1"/>
          </p:cNvPicPr>
          <p:nvPr/>
        </p:nvPicPr>
        <p:blipFill>
          <a:blip r:embed="rId5"/>
          <a:stretch>
            <a:fillRect/>
          </a:stretch>
        </p:blipFill>
        <p:spPr>
          <a:xfrm>
            <a:off x="5704609" y="2313749"/>
            <a:ext cx="6314280" cy="30472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82315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D0B9339-FD4B-1536-9074-790154DEBA0E}"/>
              </a:ext>
            </a:extLst>
          </p:cNvPr>
          <p:cNvPicPr>
            <a:picLocks noChangeAspect="1"/>
          </p:cNvPicPr>
          <p:nvPr/>
        </p:nvPicPr>
        <p:blipFill>
          <a:blip r:embed="rId3"/>
          <a:srcRect l="4684" r="5782"/>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EE68695-5903-EC93-BA26-2F4B2C644CA7}"/>
              </a:ext>
            </a:extLst>
          </p:cNvPr>
          <p:cNvSpPr txBox="1"/>
          <p:nvPr/>
        </p:nvSpPr>
        <p:spPr>
          <a:xfrm>
            <a:off x="688731" y="2865025"/>
            <a:ext cx="3988777" cy="3008237"/>
          </a:xfrm>
          <a:prstGeom prst="rect">
            <a:avLst/>
          </a:prstGeom>
        </p:spPr>
        <p:txBody>
          <a:bodyPr vert="horz" lIns="91440" tIns="45720" rIns="91440" bIns="45720" rtlCol="0">
            <a:normAutofit lnSpcReduction="10000"/>
          </a:bodyPr>
          <a:lstStyle>
            <a:defPPr>
              <a:defRPr lang="en-NL"/>
            </a:defPPr>
            <a:lvl1pPr>
              <a:spcAft>
                <a:spcPts val="1200"/>
              </a:spcAft>
              <a:defRPr sz="1700"/>
            </a:lvl1pPr>
          </a:lstStyle>
          <a:p>
            <a:r>
              <a:rPr lang="en-US" dirty="0"/>
              <a:t>In the land Far-Far-Away, there is a country called "Windport". In Windport, there is an IKEA store called "Fantastic", whose mission is to create better everyday life for the many people.</a:t>
            </a:r>
          </a:p>
          <a:p>
            <a:r>
              <a:rPr lang="en-US" dirty="0"/>
              <a:t>The mission is carried out by a group of dedicated coworkers with a mix of </a:t>
            </a:r>
            <a:r>
              <a:rPr lang="en-US" b="1" dirty="0"/>
              <a:t>gender</a:t>
            </a:r>
            <a:r>
              <a:rPr lang="en-US" dirty="0"/>
              <a:t>, </a:t>
            </a:r>
            <a:r>
              <a:rPr lang="en-US" b="1" dirty="0"/>
              <a:t>nationality</a:t>
            </a:r>
            <a:r>
              <a:rPr lang="en-US" dirty="0"/>
              <a:t>, </a:t>
            </a:r>
            <a:r>
              <a:rPr lang="en-US" b="1" dirty="0"/>
              <a:t>age</a:t>
            </a:r>
            <a:r>
              <a:rPr lang="en-US" dirty="0"/>
              <a:t> and </a:t>
            </a:r>
            <a:r>
              <a:rPr lang="en-US" b="1" dirty="0"/>
              <a:t>service</a:t>
            </a:r>
            <a:r>
              <a:rPr lang="en-US" dirty="0"/>
              <a:t> </a:t>
            </a:r>
            <a:r>
              <a:rPr lang="en-US" b="1" dirty="0"/>
              <a:t>year</a:t>
            </a:r>
            <a:r>
              <a:rPr lang="en-US" dirty="0"/>
              <a:t>. They commit to helping customers. In the meantime, they develop themselves in various ways.</a:t>
            </a:r>
          </a:p>
        </p:txBody>
      </p:sp>
      <p:sp>
        <p:nvSpPr>
          <p:cNvPr id="14" name="TextBox 13">
            <a:extLst>
              <a:ext uri="{FF2B5EF4-FFF2-40B4-BE49-F238E27FC236}">
                <a16:creationId xmlns:a16="http://schemas.microsoft.com/office/drawing/2014/main" id="{35795ADA-4285-E78D-EBBD-11D4B4A4779D}"/>
              </a:ext>
            </a:extLst>
          </p:cNvPr>
          <p:cNvSpPr txBox="1"/>
          <p:nvPr/>
        </p:nvSpPr>
        <p:spPr>
          <a:xfrm>
            <a:off x="688731" y="1464788"/>
            <a:ext cx="3903026" cy="954107"/>
          </a:xfrm>
          <a:prstGeom prst="rect">
            <a:avLst/>
          </a:prstGeom>
          <a:noFill/>
        </p:spPr>
        <p:txBody>
          <a:bodyPr wrap="square">
            <a:spAutoFit/>
          </a:bodyPr>
          <a:lstStyle/>
          <a:p>
            <a:r>
              <a:rPr lang="en-US" sz="2800" dirty="0">
                <a:latin typeface="+mj-lt"/>
              </a:rPr>
              <a:t>Story 1: Patterns in People Movement</a:t>
            </a:r>
            <a:endParaRPr lang="en-NL" sz="2800" dirty="0">
              <a:latin typeface="+mj-lt"/>
            </a:endParaRPr>
          </a:p>
        </p:txBody>
      </p:sp>
      <p:pic>
        <p:nvPicPr>
          <p:cNvPr id="20" name="Picture 19">
            <a:extLst>
              <a:ext uri="{FF2B5EF4-FFF2-40B4-BE49-F238E27FC236}">
                <a16:creationId xmlns:a16="http://schemas.microsoft.com/office/drawing/2014/main" id="{BFCE0282-84AA-1F14-EF92-38938335246F}"/>
              </a:ext>
            </a:extLst>
          </p:cNvPr>
          <p:cNvPicPr>
            <a:picLocks noChangeAspect="1"/>
          </p:cNvPicPr>
          <p:nvPr/>
        </p:nvPicPr>
        <p:blipFill>
          <a:blip r:embed="rId4"/>
          <a:stretch>
            <a:fillRect/>
          </a:stretch>
        </p:blipFill>
        <p:spPr>
          <a:xfrm>
            <a:off x="6916618" y="845935"/>
            <a:ext cx="5005508" cy="3008236"/>
          </a:xfrm>
          <a:prstGeom prst="rect">
            <a:avLst/>
          </a:prstGeom>
          <a:ln>
            <a:noFill/>
          </a:ln>
          <a:effectLst>
            <a:reflection blurRad="12700" stA="30000" endPos="30000" dist="5000" dir="5400000" sy="-100000" algn="bl" rotWithShape="0"/>
          </a:effectLst>
          <a:scene3d>
            <a:camera prst="perspectiveContrastingLeftFacing" fov="1800000">
              <a:rot lat="600000" lon="2400000" rev="0"/>
            </a:camera>
            <a:lightRig rig="threePt" dir="t">
              <a:rot lat="0" lon="0" rev="2700000"/>
            </a:lightRig>
          </a:scene3d>
          <a:sp3d extrusionH="127000" contourW="12700">
            <a:bevelT w="63500" h="50800"/>
            <a:extrusionClr>
              <a:schemeClr val="bg1">
                <a:lumMod val="50000"/>
              </a:schemeClr>
            </a:extrusionClr>
            <a:contourClr>
              <a:schemeClr val="tx1"/>
            </a:contourClr>
          </a:sp3d>
        </p:spPr>
      </p:pic>
    </p:spTree>
    <p:extLst>
      <p:ext uri="{BB962C8B-B14F-4D97-AF65-F5344CB8AC3E}">
        <p14:creationId xmlns:p14="http://schemas.microsoft.com/office/powerpoint/2010/main" val="387342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5E66CA-7767-C12A-55D5-AB0E0D7182E5}"/>
              </a:ext>
            </a:extLst>
          </p:cNvPr>
          <p:cNvPicPr>
            <a:picLocks noChangeAspect="1"/>
          </p:cNvPicPr>
          <p:nvPr/>
        </p:nvPicPr>
        <p:blipFill>
          <a:blip r:embed="rId4"/>
          <a:stretch>
            <a:fillRect/>
          </a:stretch>
        </p:blipFill>
        <p:spPr>
          <a:xfrm>
            <a:off x="4098899" y="1875785"/>
            <a:ext cx="7935432" cy="3829584"/>
          </a:xfrm>
          <a:prstGeom prst="rect">
            <a:avLst/>
          </a:prstGeom>
        </p:spPr>
      </p:pic>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p:txBody>
          <a:bodyPr/>
          <a:lstStyle/>
          <a:p>
            <a:r>
              <a:rPr lang="en-US" dirty="0"/>
              <a:t>Data for Story 1</a:t>
            </a:r>
            <a:endParaRPr lang="en-NL" dirty="0"/>
          </a:p>
        </p:txBody>
      </p:sp>
      <p:sp>
        <p:nvSpPr>
          <p:cNvPr id="5" name="TextBox 4">
            <a:extLst>
              <a:ext uri="{FF2B5EF4-FFF2-40B4-BE49-F238E27FC236}">
                <a16:creationId xmlns:a16="http://schemas.microsoft.com/office/drawing/2014/main" id="{C0EC1428-F622-706F-B415-FB70766DB875}"/>
              </a:ext>
            </a:extLst>
          </p:cNvPr>
          <p:cNvSpPr txBox="1"/>
          <p:nvPr/>
        </p:nvSpPr>
        <p:spPr>
          <a:xfrm>
            <a:off x="4909434" y="2295328"/>
            <a:ext cx="1631066" cy="830997"/>
          </a:xfrm>
          <a:prstGeom prst="rect">
            <a:avLst/>
          </a:prstGeom>
          <a:noFill/>
        </p:spPr>
        <p:txBody>
          <a:bodyPr wrap="square" rtlCol="0">
            <a:spAutoFit/>
          </a:bodyPr>
          <a:lstStyle/>
          <a:p>
            <a:r>
              <a:rPr lang="en-US" sz="2400" dirty="0">
                <a:solidFill>
                  <a:schemeClr val="accent6"/>
                </a:solidFill>
              </a:rPr>
              <a:t>People Domain</a:t>
            </a:r>
            <a:endParaRPr lang="en-NL" sz="2400" dirty="0">
              <a:solidFill>
                <a:schemeClr val="accent6"/>
              </a:solidFill>
            </a:endParaRPr>
          </a:p>
        </p:txBody>
      </p:sp>
      <p:pic>
        <p:nvPicPr>
          <p:cNvPr id="8" name="Picture 7">
            <a:extLst>
              <a:ext uri="{FF2B5EF4-FFF2-40B4-BE49-F238E27FC236}">
                <a16:creationId xmlns:a16="http://schemas.microsoft.com/office/drawing/2014/main" id="{428E9BDA-7599-E964-7198-3692D10C05DC}"/>
              </a:ext>
            </a:extLst>
          </p:cNvPr>
          <p:cNvPicPr>
            <a:picLocks noChangeAspect="1"/>
          </p:cNvPicPr>
          <p:nvPr/>
        </p:nvPicPr>
        <p:blipFill>
          <a:blip r:embed="rId5">
            <a:clrChange>
              <a:clrFrom>
                <a:srgbClr val="FAFCFF"/>
              </a:clrFrom>
              <a:clrTo>
                <a:srgbClr val="FAFCFF">
                  <a:alpha val="0"/>
                </a:srgbClr>
              </a:clrTo>
            </a:clrChange>
          </a:blip>
          <a:stretch>
            <a:fillRect/>
          </a:stretch>
        </p:blipFill>
        <p:spPr>
          <a:xfrm>
            <a:off x="678495" y="2031068"/>
            <a:ext cx="3825672" cy="3038772"/>
          </a:xfrm>
          <a:prstGeom prst="rect">
            <a:avLst/>
          </a:prstGeom>
        </p:spPr>
      </p:pic>
    </p:spTree>
    <p:extLst>
      <p:ext uri="{BB962C8B-B14F-4D97-AF65-F5344CB8AC3E}">
        <p14:creationId xmlns:p14="http://schemas.microsoft.com/office/powerpoint/2010/main" val="78443484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D0B9339-FD4B-1536-9074-790154DEBA0E}"/>
              </a:ext>
            </a:extLst>
          </p:cNvPr>
          <p:cNvPicPr>
            <a:picLocks noChangeAspect="1"/>
          </p:cNvPicPr>
          <p:nvPr/>
        </p:nvPicPr>
        <p:blipFill>
          <a:blip r:embed="rId2"/>
          <a:srcRect l="4684" r="5782"/>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D7BFE7C-E7D4-4322-2854-AE66F46DF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3553" y="1217331"/>
            <a:ext cx="3549400" cy="2932638"/>
          </a:xfrm>
          <a:prstGeom prst="rect">
            <a:avLst/>
          </a:prstGeom>
          <a:ln>
            <a:noFill/>
          </a:ln>
          <a:effectLst>
            <a:reflection blurRad="12700" stA="30000" endPos="30000" dist="5000" dir="5400000" sy="-100000" algn="bl" rotWithShape="0"/>
          </a:effectLst>
          <a:scene3d>
            <a:camera prst="perspectiveContrastingLeftFacing" fov="1800000">
              <a:rot lat="600000" lon="1800000" rev="0"/>
            </a:camera>
            <a:lightRig rig="threePt" dir="t">
              <a:rot lat="0" lon="0" rev="2700000"/>
            </a:lightRig>
          </a:scene3d>
          <a:sp3d extrusionH="127000">
            <a:bevelT w="63500" h="50800"/>
            <a:extrusionClr>
              <a:schemeClr val="bg1">
                <a:lumMod val="50000"/>
              </a:schemeClr>
            </a:extrusionClr>
          </a:sp3d>
        </p:spPr>
      </p:pic>
      <p:sp>
        <p:nvSpPr>
          <p:cNvPr id="7" name="TextBox 6">
            <a:extLst>
              <a:ext uri="{FF2B5EF4-FFF2-40B4-BE49-F238E27FC236}">
                <a16:creationId xmlns:a16="http://schemas.microsoft.com/office/drawing/2014/main" id="{8ED54152-76C1-7E0B-95DE-D3718EC2066B}"/>
              </a:ext>
            </a:extLst>
          </p:cNvPr>
          <p:cNvSpPr txBox="1"/>
          <p:nvPr/>
        </p:nvSpPr>
        <p:spPr>
          <a:xfrm>
            <a:off x="627924" y="2782380"/>
            <a:ext cx="4093253" cy="3081707"/>
          </a:xfrm>
          <a:prstGeom prst="rect">
            <a:avLst/>
          </a:prstGeom>
        </p:spPr>
        <p:txBody>
          <a:bodyPr vert="horz" lIns="91440" tIns="45720" rIns="91440" bIns="45720" rtlCol="0">
            <a:normAutofit/>
          </a:bodyPr>
          <a:lstStyle/>
          <a:p>
            <a:pPr>
              <a:spcAft>
                <a:spcPts val="1200"/>
              </a:spcAft>
            </a:pPr>
            <a:r>
              <a:rPr lang="en-US" sz="1700" dirty="0"/>
              <a:t>On February 11, 2023. There were a few orders made in Store Fantastic. They were scheduled for delivery on February 12.</a:t>
            </a:r>
          </a:p>
          <a:p>
            <a:pPr>
              <a:spcAft>
                <a:spcPts val="1200"/>
              </a:spcAft>
            </a:pPr>
            <a:r>
              <a:rPr lang="en-US" sz="1700" dirty="0"/>
              <a:t>Life happens. Customer called and wanted to make the changes to the order. They could change </a:t>
            </a:r>
            <a:r>
              <a:rPr lang="en-US" sz="1700" b="1" dirty="0"/>
              <a:t>delivery date</a:t>
            </a:r>
            <a:r>
              <a:rPr lang="en-US" sz="1700" dirty="0"/>
              <a:t>, </a:t>
            </a:r>
            <a:r>
              <a:rPr lang="en-US" sz="1700" b="1" dirty="0"/>
              <a:t>product</a:t>
            </a:r>
            <a:r>
              <a:rPr lang="en-US" sz="1700" dirty="0"/>
              <a:t> and </a:t>
            </a:r>
            <a:r>
              <a:rPr lang="en-US" sz="1700" b="1" dirty="0"/>
              <a:t>quantity</a:t>
            </a:r>
            <a:r>
              <a:rPr lang="en-US" sz="1700" dirty="0"/>
              <a:t>.</a:t>
            </a:r>
          </a:p>
          <a:p>
            <a:pPr>
              <a:spcAft>
                <a:spcPts val="1200"/>
              </a:spcAft>
            </a:pPr>
            <a:r>
              <a:rPr lang="en-US" sz="1700" dirty="0"/>
              <a:t>Check if stock level can still fulfil the order after the changes.</a:t>
            </a:r>
          </a:p>
        </p:txBody>
      </p:sp>
      <p:sp>
        <p:nvSpPr>
          <p:cNvPr id="8" name="TextBox 7">
            <a:extLst>
              <a:ext uri="{FF2B5EF4-FFF2-40B4-BE49-F238E27FC236}">
                <a16:creationId xmlns:a16="http://schemas.microsoft.com/office/drawing/2014/main" id="{C2B63F6D-7603-F5EA-96CB-A2AB5B9982B0}"/>
              </a:ext>
            </a:extLst>
          </p:cNvPr>
          <p:cNvSpPr txBox="1"/>
          <p:nvPr/>
        </p:nvSpPr>
        <p:spPr>
          <a:xfrm>
            <a:off x="627924" y="1351215"/>
            <a:ext cx="3866274" cy="954107"/>
          </a:xfrm>
          <a:prstGeom prst="rect">
            <a:avLst/>
          </a:prstGeom>
          <a:noFill/>
        </p:spPr>
        <p:txBody>
          <a:bodyPr wrap="square">
            <a:spAutoFit/>
          </a:bodyPr>
          <a:lstStyle/>
          <a:p>
            <a:r>
              <a:rPr lang="en-US" sz="2800" dirty="0">
                <a:latin typeface="+mj-lt"/>
              </a:rPr>
              <a:t>Story 2: Whether/when can the order be fulfilled?</a:t>
            </a:r>
            <a:endParaRPr lang="en-NL" sz="2800" dirty="0">
              <a:latin typeface="+mj-lt"/>
            </a:endParaRPr>
          </a:p>
        </p:txBody>
      </p:sp>
      <p:pic>
        <p:nvPicPr>
          <p:cNvPr id="11" name="Picture 10">
            <a:extLst>
              <a:ext uri="{FF2B5EF4-FFF2-40B4-BE49-F238E27FC236}">
                <a16:creationId xmlns:a16="http://schemas.microsoft.com/office/drawing/2014/main" id="{B048E927-C7D6-04A8-06A8-CC65BB5D86FA}"/>
              </a:ext>
            </a:extLst>
          </p:cNvPr>
          <p:cNvPicPr>
            <a:picLocks noChangeAspect="1"/>
          </p:cNvPicPr>
          <p:nvPr/>
        </p:nvPicPr>
        <p:blipFill rotWithShape="1">
          <a:blip r:embed="rId4"/>
          <a:srcRect b="52770"/>
          <a:stretch/>
        </p:blipFill>
        <p:spPr>
          <a:xfrm>
            <a:off x="5024468" y="4721469"/>
            <a:ext cx="6434567" cy="1019907"/>
          </a:xfrm>
          <a:prstGeom prst="rect">
            <a:avLst/>
          </a:prstGeom>
          <a:ln>
            <a:noFill/>
          </a:ln>
          <a:effectLst>
            <a:reflection blurRad="12700" stA="30000" endPos="30000" dist="5000" dir="5400000" sy="-100000" algn="bl" rotWithShape="0"/>
          </a:effectLst>
          <a:scene3d>
            <a:camera prst="perspectiveContrastingLeftFacing" fov="2400000">
              <a:rot lat="600000" lon="2400000" rev="0"/>
            </a:camera>
            <a:lightRig rig="threePt" dir="t">
              <a:rot lat="0" lon="0" rev="2700000"/>
            </a:lightRig>
          </a:scene3d>
          <a:sp3d extrusionH="127000">
            <a:bevelT w="63500" h="50800"/>
            <a:extrusionClr>
              <a:schemeClr val="bg1">
                <a:lumMod val="50000"/>
              </a:schemeClr>
            </a:extrusionClr>
          </a:sp3d>
        </p:spPr>
      </p:pic>
    </p:spTree>
    <p:extLst>
      <p:ext uri="{BB962C8B-B14F-4D97-AF65-F5344CB8AC3E}">
        <p14:creationId xmlns:p14="http://schemas.microsoft.com/office/powerpoint/2010/main" val="534627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396C26-361B-0225-A37D-D2720E4786DC}"/>
              </a:ext>
            </a:extLst>
          </p:cNvPr>
          <p:cNvPicPr>
            <a:picLocks noChangeAspect="1"/>
          </p:cNvPicPr>
          <p:nvPr/>
        </p:nvPicPr>
        <p:blipFill rotWithShape="1">
          <a:blip r:embed="rId4"/>
          <a:srcRect l="37703" t="45403" r="17188" b="-164"/>
          <a:stretch/>
        </p:blipFill>
        <p:spPr>
          <a:xfrm>
            <a:off x="5550683" y="1690688"/>
            <a:ext cx="6534277" cy="5147814"/>
          </a:xfrm>
          <a:prstGeom prst="rect">
            <a:avLst/>
          </a:prstGeom>
        </p:spPr>
      </p:pic>
      <p:pic>
        <p:nvPicPr>
          <p:cNvPr id="6" name="Picture 5">
            <a:extLst>
              <a:ext uri="{FF2B5EF4-FFF2-40B4-BE49-F238E27FC236}">
                <a16:creationId xmlns:a16="http://schemas.microsoft.com/office/drawing/2014/main" id="{22FFCD87-E8CC-1FB1-23B3-AF500CD4242C}"/>
              </a:ext>
            </a:extLst>
          </p:cNvPr>
          <p:cNvPicPr>
            <a:picLocks noChangeAspect="1"/>
          </p:cNvPicPr>
          <p:nvPr/>
        </p:nvPicPr>
        <p:blipFill rotWithShape="1">
          <a:blip r:embed="rId5">
            <a:clrChange>
              <a:clrFrom>
                <a:srgbClr val="FAFCFF"/>
              </a:clrFrom>
              <a:clrTo>
                <a:srgbClr val="FAFCFF">
                  <a:alpha val="0"/>
                </a:srgbClr>
              </a:clrTo>
            </a:clrChange>
            <a:extLst>
              <a:ext uri="{28A0092B-C50C-407E-A947-70E740481C1C}">
                <a14:useLocalDpi xmlns:a14="http://schemas.microsoft.com/office/drawing/2010/main" val="0"/>
              </a:ext>
            </a:extLst>
          </a:blip>
          <a:srcRect t="-312" b="461"/>
          <a:stretch/>
        </p:blipFill>
        <p:spPr>
          <a:xfrm>
            <a:off x="1446726" y="2212388"/>
            <a:ext cx="3657796" cy="4104414"/>
          </a:xfrm>
          <a:prstGeom prst="rect">
            <a:avLst/>
          </a:prstGeom>
        </p:spPr>
      </p:pic>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p:txBody>
          <a:bodyPr/>
          <a:lstStyle/>
          <a:p>
            <a:r>
              <a:rPr lang="en-US" dirty="0"/>
              <a:t>Data for Story 2</a:t>
            </a:r>
            <a:endParaRPr lang="en-NL" dirty="0"/>
          </a:p>
        </p:txBody>
      </p:sp>
      <p:sp>
        <p:nvSpPr>
          <p:cNvPr id="3" name="Content Placeholder 2">
            <a:extLst>
              <a:ext uri="{FF2B5EF4-FFF2-40B4-BE49-F238E27FC236}">
                <a16:creationId xmlns:a16="http://schemas.microsoft.com/office/drawing/2014/main" id="{3F37ED49-9FB3-D9B6-4941-312D95E4CF66}"/>
              </a:ext>
            </a:extLst>
          </p:cNvPr>
          <p:cNvSpPr>
            <a:spLocks noGrp="1"/>
          </p:cNvSpPr>
          <p:nvPr>
            <p:ph idx="1"/>
          </p:nvPr>
        </p:nvSpPr>
        <p:spPr>
          <a:xfrm>
            <a:off x="838201" y="1443404"/>
            <a:ext cx="4469523" cy="1068568"/>
          </a:xfrm>
        </p:spPr>
        <p:txBody>
          <a:bodyPr>
            <a:normAutofit/>
          </a:bodyPr>
          <a:lstStyle/>
          <a:p>
            <a:r>
              <a:rPr lang="en-US" i="1" dirty="0"/>
              <a:t>Story 2: “Can the order still be fulfilled?”</a:t>
            </a:r>
          </a:p>
        </p:txBody>
      </p:sp>
      <p:sp>
        <p:nvSpPr>
          <p:cNvPr id="5" name="TextBox 4">
            <a:extLst>
              <a:ext uri="{FF2B5EF4-FFF2-40B4-BE49-F238E27FC236}">
                <a16:creationId xmlns:a16="http://schemas.microsoft.com/office/drawing/2014/main" id="{9BF7970A-FDBF-EEC7-8121-F860B3E5CF22}"/>
              </a:ext>
            </a:extLst>
          </p:cNvPr>
          <p:cNvSpPr txBox="1"/>
          <p:nvPr/>
        </p:nvSpPr>
        <p:spPr>
          <a:xfrm>
            <a:off x="8409139" y="2314765"/>
            <a:ext cx="1631066" cy="830997"/>
          </a:xfrm>
          <a:prstGeom prst="rect">
            <a:avLst/>
          </a:prstGeom>
          <a:noFill/>
        </p:spPr>
        <p:txBody>
          <a:bodyPr wrap="square" rtlCol="0">
            <a:spAutoFit/>
          </a:bodyPr>
          <a:lstStyle/>
          <a:p>
            <a:r>
              <a:rPr lang="en-US" sz="2400" dirty="0">
                <a:solidFill>
                  <a:schemeClr val="accent6"/>
                </a:solidFill>
              </a:rPr>
              <a:t>Order Fulfilment</a:t>
            </a:r>
            <a:endParaRPr lang="en-NL" sz="2400" dirty="0">
              <a:solidFill>
                <a:schemeClr val="accent6"/>
              </a:solidFill>
            </a:endParaRPr>
          </a:p>
        </p:txBody>
      </p:sp>
      <p:pic>
        <p:nvPicPr>
          <p:cNvPr id="7" name="Picture 6">
            <a:extLst>
              <a:ext uri="{FF2B5EF4-FFF2-40B4-BE49-F238E27FC236}">
                <a16:creationId xmlns:a16="http://schemas.microsoft.com/office/drawing/2014/main" id="{DEA5D3F0-70D1-6F07-E040-A37995A25204}"/>
              </a:ext>
            </a:extLst>
          </p:cNvPr>
          <p:cNvPicPr>
            <a:picLocks noChangeAspect="1"/>
          </p:cNvPicPr>
          <p:nvPr/>
        </p:nvPicPr>
        <p:blipFill rotWithShape="1">
          <a:blip r:embed="rId6">
            <a:clrChange>
              <a:clrFrom>
                <a:srgbClr val="FAFCFF"/>
              </a:clrFrom>
              <a:clrTo>
                <a:srgbClr val="FAFCFF">
                  <a:alpha val="0"/>
                </a:srgbClr>
              </a:clrTo>
            </a:clrChange>
            <a:extLst>
              <a:ext uri="{28A0092B-C50C-407E-A947-70E740481C1C}">
                <a14:useLocalDpi xmlns:a14="http://schemas.microsoft.com/office/drawing/2010/main" val="0"/>
              </a:ext>
            </a:extLst>
          </a:blip>
          <a:srcRect l="3549" r="3549"/>
          <a:stretch/>
        </p:blipFill>
        <p:spPr>
          <a:xfrm>
            <a:off x="1649929" y="2212388"/>
            <a:ext cx="3474589" cy="3369273"/>
          </a:xfrm>
          <a:prstGeom prst="rect">
            <a:avLst/>
          </a:prstGeom>
        </p:spPr>
      </p:pic>
    </p:spTree>
    <p:extLst>
      <p:ext uri="{BB962C8B-B14F-4D97-AF65-F5344CB8AC3E}">
        <p14:creationId xmlns:p14="http://schemas.microsoft.com/office/powerpoint/2010/main" val="8899008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p:txBody>
          <a:bodyPr/>
          <a:lstStyle/>
          <a:p>
            <a:r>
              <a:rPr lang="en-US" dirty="0"/>
              <a:t>Data for Story 2</a:t>
            </a:r>
            <a:endParaRPr lang="en-NL" dirty="0"/>
          </a:p>
        </p:txBody>
      </p:sp>
      <p:sp>
        <p:nvSpPr>
          <p:cNvPr id="3" name="Content Placeholder 2">
            <a:extLst>
              <a:ext uri="{FF2B5EF4-FFF2-40B4-BE49-F238E27FC236}">
                <a16:creationId xmlns:a16="http://schemas.microsoft.com/office/drawing/2014/main" id="{3F37ED49-9FB3-D9B6-4941-312D95E4CF66}"/>
              </a:ext>
            </a:extLst>
          </p:cNvPr>
          <p:cNvSpPr>
            <a:spLocks noGrp="1"/>
          </p:cNvSpPr>
          <p:nvPr>
            <p:ph idx="1"/>
          </p:nvPr>
        </p:nvSpPr>
        <p:spPr>
          <a:xfrm>
            <a:off x="829317" y="1621238"/>
            <a:ext cx="3315963" cy="512461"/>
          </a:xfrm>
        </p:spPr>
        <p:txBody>
          <a:bodyPr>
            <a:normAutofit/>
          </a:bodyPr>
          <a:lstStyle/>
          <a:p>
            <a:r>
              <a:rPr lang="en-US" i="1" dirty="0"/>
              <a:t>Video demo</a:t>
            </a:r>
          </a:p>
        </p:txBody>
      </p:sp>
    </p:spTree>
    <p:extLst>
      <p:ext uri="{BB962C8B-B14F-4D97-AF65-F5344CB8AC3E}">
        <p14:creationId xmlns:p14="http://schemas.microsoft.com/office/powerpoint/2010/main" val="380245937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a:xfrm>
            <a:off x="838200" y="187860"/>
            <a:ext cx="10515600" cy="942791"/>
          </a:xfrm>
        </p:spPr>
        <p:txBody>
          <a:bodyPr/>
          <a:lstStyle/>
          <a:p>
            <a:r>
              <a:rPr lang="en-US" dirty="0" err="1"/>
              <a:t>NeoDash</a:t>
            </a:r>
            <a:r>
              <a:rPr lang="en-US" dirty="0"/>
              <a:t> and what it can do</a:t>
            </a:r>
          </a:p>
        </p:txBody>
      </p:sp>
      <p:sp>
        <p:nvSpPr>
          <p:cNvPr id="7" name="Rectangle 6" descr="Statistics">
            <a:extLst>
              <a:ext uri="{FF2B5EF4-FFF2-40B4-BE49-F238E27FC236}">
                <a16:creationId xmlns:a16="http://schemas.microsoft.com/office/drawing/2014/main" id="{76FE248D-62F4-C89D-0B8E-27C69F92D09A}"/>
              </a:ext>
            </a:extLst>
          </p:cNvPr>
          <p:cNvSpPr/>
          <p:nvPr/>
        </p:nvSpPr>
        <p:spPr>
          <a:xfrm>
            <a:off x="1025430" y="4550324"/>
            <a:ext cx="896273" cy="89627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0">
            <a:schemeClr val="lt2">
              <a:hueOff val="0"/>
              <a:satOff val="0"/>
              <a:lumOff val="0"/>
              <a:alphaOff val="0"/>
            </a:schemeClr>
          </a:lnRef>
          <a:fillRef idx="3">
            <a:scrgbClr r="0" g="0" b="0"/>
          </a:fillRef>
          <a:effectRef idx="3">
            <a:schemeClr val="dk2">
              <a:hueOff val="0"/>
              <a:satOff val="0"/>
              <a:lumOff val="0"/>
              <a:alphaOff val="0"/>
            </a:schemeClr>
          </a:effectRef>
          <a:fontRef idx="minor">
            <a:schemeClr val="lt1"/>
          </a:fontRef>
        </p:style>
        <p:txBody>
          <a:bodyPr/>
          <a:lstStyle/>
          <a:p>
            <a:endParaRPr lang="en-NL"/>
          </a:p>
        </p:txBody>
      </p:sp>
      <p:sp>
        <p:nvSpPr>
          <p:cNvPr id="8" name="Freeform: Shape 7">
            <a:extLst>
              <a:ext uri="{FF2B5EF4-FFF2-40B4-BE49-F238E27FC236}">
                <a16:creationId xmlns:a16="http://schemas.microsoft.com/office/drawing/2014/main" id="{D888FFD8-BB63-F82E-B0D6-76C56040839C}"/>
              </a:ext>
            </a:extLst>
          </p:cNvPr>
          <p:cNvSpPr/>
          <p:nvPr/>
        </p:nvSpPr>
        <p:spPr>
          <a:xfrm>
            <a:off x="2079743" y="4618307"/>
            <a:ext cx="2560781" cy="1306125"/>
          </a:xfrm>
          <a:custGeom>
            <a:avLst/>
            <a:gdLst>
              <a:gd name="connsiteX0" fmla="*/ 0 w 2560781"/>
              <a:gd name="connsiteY0" fmla="*/ 0 h 1306125"/>
              <a:gd name="connsiteX1" fmla="*/ 2560781 w 2560781"/>
              <a:gd name="connsiteY1" fmla="*/ 0 h 1306125"/>
              <a:gd name="connsiteX2" fmla="*/ 2560781 w 2560781"/>
              <a:gd name="connsiteY2" fmla="*/ 1306125 h 1306125"/>
              <a:gd name="connsiteX3" fmla="*/ 0 w 2560781"/>
              <a:gd name="connsiteY3" fmla="*/ 1306125 h 1306125"/>
              <a:gd name="connsiteX4" fmla="*/ 0 w 2560781"/>
              <a:gd name="connsiteY4" fmla="*/ 0 h 130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781" h="1306125">
                <a:moveTo>
                  <a:pt x="0" y="0"/>
                </a:moveTo>
                <a:lnTo>
                  <a:pt x="2560781" y="0"/>
                </a:lnTo>
                <a:lnTo>
                  <a:pt x="2560781" y="1306125"/>
                </a:lnTo>
                <a:lnTo>
                  <a:pt x="0" y="1306125"/>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kern="1200" dirty="0"/>
              <a:t>Ingka Data Knowledge Graph (DB)</a:t>
            </a:r>
          </a:p>
        </p:txBody>
      </p:sp>
      <p:sp>
        <p:nvSpPr>
          <p:cNvPr id="9" name="Rectangle 8">
            <a:extLst>
              <a:ext uri="{FF2B5EF4-FFF2-40B4-BE49-F238E27FC236}">
                <a16:creationId xmlns:a16="http://schemas.microsoft.com/office/drawing/2014/main" id="{A8A29C75-87DE-8EB9-ED9A-83E075C15853}"/>
              </a:ext>
            </a:extLst>
          </p:cNvPr>
          <p:cNvSpPr/>
          <p:nvPr/>
        </p:nvSpPr>
        <p:spPr>
          <a:xfrm>
            <a:off x="3157806" y="4601892"/>
            <a:ext cx="2560781" cy="1386001"/>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n-NL"/>
          </a:p>
        </p:txBody>
      </p:sp>
      <p:grpSp>
        <p:nvGrpSpPr>
          <p:cNvPr id="10" name="Group 9">
            <a:extLst>
              <a:ext uri="{FF2B5EF4-FFF2-40B4-BE49-F238E27FC236}">
                <a16:creationId xmlns:a16="http://schemas.microsoft.com/office/drawing/2014/main" id="{5B47F99B-82F7-964E-2786-AE343EC4DFEF}"/>
              </a:ext>
            </a:extLst>
          </p:cNvPr>
          <p:cNvGrpSpPr/>
          <p:nvPr/>
        </p:nvGrpSpPr>
        <p:grpSpPr>
          <a:xfrm>
            <a:off x="989540" y="1537264"/>
            <a:ext cx="10438045" cy="2394880"/>
            <a:chOff x="989540" y="1537264"/>
            <a:chExt cx="10438045" cy="2394880"/>
          </a:xfrm>
        </p:grpSpPr>
        <p:sp>
          <p:nvSpPr>
            <p:cNvPr id="4" name="Rectangle 3">
              <a:extLst>
                <a:ext uri="{FF2B5EF4-FFF2-40B4-BE49-F238E27FC236}">
                  <a16:creationId xmlns:a16="http://schemas.microsoft.com/office/drawing/2014/main" id="{6284AC76-E635-501F-0ED2-859415433A9A}"/>
                </a:ext>
              </a:extLst>
            </p:cNvPr>
            <p:cNvSpPr/>
            <p:nvPr/>
          </p:nvSpPr>
          <p:spPr>
            <a:xfrm>
              <a:off x="989540" y="1544974"/>
              <a:ext cx="896273" cy="89627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0">
              <a:schemeClr val="lt2">
                <a:hueOff val="0"/>
                <a:satOff val="0"/>
                <a:lumOff val="0"/>
                <a:alphaOff val="0"/>
              </a:schemeClr>
            </a:lnRef>
            <a:fillRef idx="3">
              <a:scrgbClr r="0" g="0" b="0"/>
            </a:fillRef>
            <a:effectRef idx="3">
              <a:schemeClr val="dk2">
                <a:hueOff val="0"/>
                <a:satOff val="0"/>
                <a:lumOff val="0"/>
                <a:alphaOff val="0"/>
              </a:schemeClr>
            </a:effectRef>
            <a:fontRef idx="minor">
              <a:schemeClr val="lt1"/>
            </a:fontRef>
          </p:style>
          <p:txBody>
            <a:bodyPr/>
            <a:lstStyle/>
            <a:p>
              <a:endParaRPr lang="en-NL"/>
            </a:p>
          </p:txBody>
        </p:sp>
        <p:sp>
          <p:nvSpPr>
            <p:cNvPr id="5" name="Freeform: Shape 4">
              <a:extLst>
                <a:ext uri="{FF2B5EF4-FFF2-40B4-BE49-F238E27FC236}">
                  <a16:creationId xmlns:a16="http://schemas.microsoft.com/office/drawing/2014/main" id="{EE55B811-0B1B-2DE1-944A-DC732FA6BB3B}"/>
                </a:ext>
              </a:extLst>
            </p:cNvPr>
            <p:cNvSpPr/>
            <p:nvPr/>
          </p:nvSpPr>
          <p:spPr>
            <a:xfrm>
              <a:off x="2014392" y="1545544"/>
              <a:ext cx="2560781" cy="1306125"/>
            </a:xfrm>
            <a:custGeom>
              <a:avLst/>
              <a:gdLst>
                <a:gd name="connsiteX0" fmla="*/ 0 w 2560781"/>
                <a:gd name="connsiteY0" fmla="*/ 0 h 1306125"/>
                <a:gd name="connsiteX1" fmla="*/ 2560781 w 2560781"/>
                <a:gd name="connsiteY1" fmla="*/ 0 h 1306125"/>
                <a:gd name="connsiteX2" fmla="*/ 2560781 w 2560781"/>
                <a:gd name="connsiteY2" fmla="*/ 1306125 h 1306125"/>
                <a:gd name="connsiteX3" fmla="*/ 0 w 2560781"/>
                <a:gd name="connsiteY3" fmla="*/ 1306125 h 1306125"/>
                <a:gd name="connsiteX4" fmla="*/ 0 w 2560781"/>
                <a:gd name="connsiteY4" fmla="*/ 0 h 130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781" h="1306125">
                  <a:moveTo>
                    <a:pt x="0" y="0"/>
                  </a:moveTo>
                  <a:lnTo>
                    <a:pt x="2560781" y="0"/>
                  </a:lnTo>
                  <a:lnTo>
                    <a:pt x="2560781" y="1306125"/>
                  </a:lnTo>
                  <a:lnTo>
                    <a:pt x="0" y="1306125"/>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kern="1200" dirty="0"/>
                <a:t>NeoDash (UI) </a:t>
              </a:r>
            </a:p>
          </p:txBody>
        </p:sp>
        <p:sp>
          <p:nvSpPr>
            <p:cNvPr id="6" name="Freeform: Shape 5">
              <a:extLst>
                <a:ext uri="{FF2B5EF4-FFF2-40B4-BE49-F238E27FC236}">
                  <a16:creationId xmlns:a16="http://schemas.microsoft.com/office/drawing/2014/main" id="{6C06431A-7FE6-D9BC-F99A-100318ED2701}"/>
                </a:ext>
              </a:extLst>
            </p:cNvPr>
            <p:cNvSpPr/>
            <p:nvPr/>
          </p:nvSpPr>
          <p:spPr>
            <a:xfrm>
              <a:off x="1976723" y="2179923"/>
              <a:ext cx="2560781" cy="1386001"/>
            </a:xfrm>
            <a:custGeom>
              <a:avLst/>
              <a:gdLst>
                <a:gd name="connsiteX0" fmla="*/ 0 w 2560781"/>
                <a:gd name="connsiteY0" fmla="*/ 0 h 1386001"/>
                <a:gd name="connsiteX1" fmla="*/ 2560781 w 2560781"/>
                <a:gd name="connsiteY1" fmla="*/ 0 h 1386001"/>
                <a:gd name="connsiteX2" fmla="*/ 2560781 w 2560781"/>
                <a:gd name="connsiteY2" fmla="*/ 1386001 h 1386001"/>
                <a:gd name="connsiteX3" fmla="*/ 0 w 2560781"/>
                <a:gd name="connsiteY3" fmla="*/ 1386001 h 1386001"/>
                <a:gd name="connsiteX4" fmla="*/ 0 w 2560781"/>
                <a:gd name="connsiteY4" fmla="*/ 0 h 138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781" h="1386001">
                  <a:moveTo>
                    <a:pt x="0" y="0"/>
                  </a:moveTo>
                  <a:lnTo>
                    <a:pt x="2560781" y="0"/>
                  </a:lnTo>
                  <a:lnTo>
                    <a:pt x="2560781" y="1386001"/>
                  </a:lnTo>
                  <a:lnTo>
                    <a:pt x="0" y="138600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Query</a:t>
              </a:r>
            </a:p>
            <a:p>
              <a:pPr marL="0" lvl="0" indent="0" algn="ctr" defTabSz="1066800">
                <a:lnSpc>
                  <a:spcPct val="100000"/>
                </a:lnSpc>
                <a:spcBef>
                  <a:spcPct val="0"/>
                </a:spcBef>
                <a:spcAft>
                  <a:spcPct val="35000"/>
                </a:spcAft>
                <a:buNone/>
              </a:pPr>
              <a:r>
                <a:rPr lang="en-US" sz="2400" kern="1200" dirty="0"/>
                <a:t>Visualize</a:t>
              </a:r>
            </a:p>
            <a:p>
              <a:pPr marL="0" lvl="0" indent="0" algn="ctr" defTabSz="1066800">
                <a:lnSpc>
                  <a:spcPct val="100000"/>
                </a:lnSpc>
                <a:spcBef>
                  <a:spcPct val="0"/>
                </a:spcBef>
                <a:spcAft>
                  <a:spcPct val="35000"/>
                </a:spcAft>
                <a:buNone/>
              </a:pPr>
              <a:r>
                <a:rPr lang="en-US" sz="2400" kern="1200" dirty="0"/>
                <a:t>Post changes</a:t>
              </a:r>
            </a:p>
          </p:txBody>
        </p:sp>
        <p:sp>
          <p:nvSpPr>
            <p:cNvPr id="31" name="TextBox 30">
              <a:extLst>
                <a:ext uri="{FF2B5EF4-FFF2-40B4-BE49-F238E27FC236}">
                  <a16:creationId xmlns:a16="http://schemas.microsoft.com/office/drawing/2014/main" id="{DA98BFE4-B09E-64C6-3069-63D65EF8B0D7}"/>
                </a:ext>
              </a:extLst>
            </p:cNvPr>
            <p:cNvSpPr txBox="1"/>
            <p:nvPr/>
          </p:nvSpPr>
          <p:spPr>
            <a:xfrm>
              <a:off x="6395615" y="3565922"/>
              <a:ext cx="4334527" cy="307777"/>
            </a:xfrm>
            <a:prstGeom prst="rect">
              <a:avLst/>
            </a:prstGeom>
            <a:noFill/>
          </p:spPr>
          <p:txBody>
            <a:bodyPr wrap="square">
              <a:spAutoFit/>
            </a:bodyPr>
            <a:lstStyle/>
            <a:p>
              <a:r>
                <a:rPr lang="en-NL" sz="1400" dirty="0">
                  <a:hlinkClick r:id="rId7">
                    <a:extLst>
                      <a:ext uri="{A12FA001-AC4F-418D-AE19-62706E023703}">
                        <ahyp:hlinkClr xmlns:ahyp="http://schemas.microsoft.com/office/drawing/2018/hyperlinkcolor" val="tx"/>
                      </a:ext>
                    </a:extLst>
                  </a:hlinkClick>
                </a:rPr>
                <a:t>https://github.com/neo4j-labs/neodash</a:t>
              </a:r>
              <a:endParaRPr lang="en-NL" sz="1400" dirty="0"/>
            </a:p>
          </p:txBody>
        </p:sp>
        <p:pic>
          <p:nvPicPr>
            <p:cNvPr id="32" name="Picture 31">
              <a:hlinkClick r:id="rId7"/>
              <a:extLst>
                <a:ext uri="{FF2B5EF4-FFF2-40B4-BE49-F238E27FC236}">
                  <a16:creationId xmlns:a16="http://schemas.microsoft.com/office/drawing/2014/main" id="{EC0663A6-937C-D37E-FACD-9D199640254F}"/>
                </a:ext>
              </a:extLst>
            </p:cNvPr>
            <p:cNvPicPr>
              <a:picLocks noChangeAspect="1"/>
            </p:cNvPicPr>
            <p:nvPr/>
          </p:nvPicPr>
          <p:blipFill rotWithShape="1">
            <a:blip r:embed="rId8"/>
            <a:srcRect l="-1" t="12036" r="-4281" b="3265"/>
            <a:stretch/>
          </p:blipFill>
          <p:spPr>
            <a:xfrm>
              <a:off x="5861458" y="3504499"/>
              <a:ext cx="447038" cy="427645"/>
            </a:xfrm>
            <a:prstGeom prst="ellipse">
              <a:avLst/>
            </a:prstGeom>
            <a:scene3d>
              <a:camera prst="orthographicFront"/>
              <a:lightRig rig="threePt" dir="t"/>
            </a:scene3d>
            <a:sp3d>
              <a:bevelT/>
            </a:sp3d>
          </p:spPr>
        </p:pic>
        <p:sp>
          <p:nvSpPr>
            <p:cNvPr id="33" name="TextBox 32">
              <a:extLst>
                <a:ext uri="{FF2B5EF4-FFF2-40B4-BE49-F238E27FC236}">
                  <a16:creationId xmlns:a16="http://schemas.microsoft.com/office/drawing/2014/main" id="{59EC2A18-E28D-FFDA-9CE8-4062EF0C639C}"/>
                </a:ext>
              </a:extLst>
            </p:cNvPr>
            <p:cNvSpPr txBox="1"/>
            <p:nvPr/>
          </p:nvSpPr>
          <p:spPr>
            <a:xfrm>
              <a:off x="5698173" y="1537264"/>
              <a:ext cx="5729412" cy="1938992"/>
            </a:xfrm>
            <a:prstGeom prst="rect">
              <a:avLst/>
            </a:prstGeom>
            <a:noFill/>
          </p:spPr>
          <p:txBody>
            <a:bodyPr wrap="square">
              <a:spAutoFit/>
            </a:bodyPr>
            <a:lstStyle/>
            <a:p>
              <a:pPr algn="l"/>
              <a:r>
                <a:rPr lang="en-US" sz="2400" b="1" i="0" dirty="0">
                  <a:effectLst/>
                  <a:latin typeface="-apple-system"/>
                </a:rPr>
                <a:t>NeoDash - Neo4j Dashboard Builder</a:t>
              </a:r>
            </a:p>
            <a:p>
              <a:pPr algn="l"/>
              <a:r>
                <a:rPr lang="en-US" sz="2400" b="0" i="0" dirty="0">
                  <a:effectLst/>
                  <a:latin typeface="-apple-system"/>
                </a:rPr>
                <a:t>NeoDash is an open-source tool for visualizing your Neo4j data. It lets you group visualizations together as dashboards and allow for interactions between reports.</a:t>
              </a:r>
              <a:endParaRPr lang="en-NL" sz="2400" dirty="0"/>
            </a:p>
          </p:txBody>
        </p:sp>
      </p:grpSp>
      <p:sp>
        <p:nvSpPr>
          <p:cNvPr id="34" name="TextBox 33">
            <a:extLst>
              <a:ext uri="{FF2B5EF4-FFF2-40B4-BE49-F238E27FC236}">
                <a16:creationId xmlns:a16="http://schemas.microsoft.com/office/drawing/2014/main" id="{AD3CDE95-7101-42DB-54A2-2FA139375FF3}"/>
              </a:ext>
            </a:extLst>
          </p:cNvPr>
          <p:cNvSpPr txBox="1"/>
          <p:nvPr/>
        </p:nvSpPr>
        <p:spPr>
          <a:xfrm>
            <a:off x="5722768" y="4787598"/>
            <a:ext cx="5129116" cy="1200329"/>
          </a:xfrm>
          <a:prstGeom prst="rect">
            <a:avLst/>
          </a:prstGeom>
          <a:noFill/>
        </p:spPr>
        <p:txBody>
          <a:bodyPr wrap="square">
            <a:spAutoFit/>
          </a:bodyPr>
          <a:lstStyle/>
          <a:p>
            <a:r>
              <a:rPr lang="en-US" sz="2400" b="1" dirty="0"/>
              <a:t>Explicit</a:t>
            </a:r>
            <a:r>
              <a:rPr lang="en-US" sz="2400" dirty="0"/>
              <a:t>, </a:t>
            </a:r>
            <a:r>
              <a:rPr lang="en-US" sz="2400" b="1" dirty="0"/>
              <a:t>formal</a:t>
            </a:r>
            <a:r>
              <a:rPr lang="en-US" sz="2400" dirty="0"/>
              <a:t> and </a:t>
            </a:r>
            <a:r>
              <a:rPr lang="en-US" sz="2400" b="1" dirty="0"/>
              <a:t>shareable</a:t>
            </a:r>
            <a:r>
              <a:rPr lang="en-US" sz="2400" dirty="0"/>
              <a:t> knowledge about data/ data products stored in a graph database</a:t>
            </a:r>
            <a:endParaRPr lang="en-NL" sz="2400" dirty="0"/>
          </a:p>
        </p:txBody>
      </p:sp>
    </p:spTree>
    <p:extLst>
      <p:ext uri="{BB962C8B-B14F-4D97-AF65-F5344CB8AC3E}">
        <p14:creationId xmlns:p14="http://schemas.microsoft.com/office/powerpoint/2010/main" val="7982679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a:xfrm>
            <a:off x="838200" y="187860"/>
            <a:ext cx="10515600" cy="942791"/>
          </a:xfrm>
        </p:spPr>
        <p:txBody>
          <a:bodyPr/>
          <a:lstStyle/>
          <a:p>
            <a:r>
              <a:rPr lang="en-US" dirty="0" err="1"/>
              <a:t>NeoDash</a:t>
            </a:r>
            <a:r>
              <a:rPr lang="en-US" dirty="0"/>
              <a:t> and what it can do</a:t>
            </a:r>
          </a:p>
        </p:txBody>
      </p:sp>
      <p:sp>
        <p:nvSpPr>
          <p:cNvPr id="3" name="TextBox 2">
            <a:extLst>
              <a:ext uri="{FF2B5EF4-FFF2-40B4-BE49-F238E27FC236}">
                <a16:creationId xmlns:a16="http://schemas.microsoft.com/office/drawing/2014/main" id="{59EC2A18-E28D-FFDA-9CE8-4062EF0C639C}"/>
              </a:ext>
            </a:extLst>
          </p:cNvPr>
          <p:cNvSpPr txBox="1"/>
          <p:nvPr/>
        </p:nvSpPr>
        <p:spPr>
          <a:xfrm>
            <a:off x="838200" y="1317368"/>
            <a:ext cx="10073640" cy="4001095"/>
          </a:xfrm>
          <a:prstGeom prst="rect">
            <a:avLst/>
          </a:prstGeom>
          <a:noFill/>
        </p:spPr>
        <p:txBody>
          <a:bodyPr wrap="square">
            <a:spAutoFit/>
          </a:bodyPr>
          <a:lstStyle/>
          <a:p>
            <a:pPr algn="l">
              <a:spcAft>
                <a:spcPts val="600"/>
              </a:spcAft>
            </a:pPr>
            <a:r>
              <a:rPr lang="en-US" sz="2800" dirty="0">
                <a:latin typeface="-apple-system"/>
              </a:rPr>
              <a:t>Example of a semantic-rich knowledge graph can help itself curate the knowledge.</a:t>
            </a:r>
          </a:p>
          <a:p>
            <a:pPr marL="457200" indent="-457200" algn="l">
              <a:spcBef>
                <a:spcPts val="600"/>
              </a:spcBef>
              <a:spcAft>
                <a:spcPts val="600"/>
              </a:spcAft>
              <a:buFont typeface="+mj-lt"/>
              <a:buAutoNum type="arabicPeriod"/>
            </a:pPr>
            <a:r>
              <a:rPr lang="en-US" sz="2400" dirty="0">
                <a:latin typeface="-apple-system"/>
              </a:rPr>
              <a:t>The knowledge graph can store embeddings.</a:t>
            </a:r>
          </a:p>
          <a:p>
            <a:pPr marL="457200" indent="-457200" algn="l">
              <a:spcAft>
                <a:spcPts val="600"/>
              </a:spcAft>
              <a:buFont typeface="+mj-lt"/>
              <a:buAutoNum type="arabicPeriod"/>
            </a:pPr>
            <a:r>
              <a:rPr lang="en-US" sz="2400" dirty="0">
                <a:latin typeface="-apple-system"/>
              </a:rPr>
              <a:t>It’s empowered by Graph Data Science Library. </a:t>
            </a:r>
            <a:r>
              <a:rPr lang="en-US" sz="2400" i="1" dirty="0">
                <a:latin typeface="-apple-system"/>
              </a:rPr>
              <a:t>For example: to calculate cosine similarity with embeddings.</a:t>
            </a:r>
          </a:p>
          <a:p>
            <a:pPr marL="457200" indent="-457200" algn="l">
              <a:spcAft>
                <a:spcPts val="600"/>
              </a:spcAft>
              <a:buFont typeface="+mj-lt"/>
              <a:buAutoNum type="arabicPeriod"/>
            </a:pPr>
            <a:r>
              <a:rPr lang="en-US" sz="2400" dirty="0">
                <a:latin typeface="-apple-system"/>
              </a:rPr>
              <a:t>Relationship can be established with ONE line of code.</a:t>
            </a:r>
          </a:p>
          <a:p>
            <a:pPr marL="457200" indent="-457200" algn="l">
              <a:spcAft>
                <a:spcPts val="600"/>
              </a:spcAft>
              <a:buFont typeface="+mj-lt"/>
              <a:buAutoNum type="arabicPeriod"/>
            </a:pPr>
            <a:r>
              <a:rPr lang="en-US" sz="2400" dirty="0">
                <a:latin typeface="-apple-system"/>
              </a:rPr>
              <a:t>It can store metadata as the properties of the relationship for </a:t>
            </a:r>
            <a:r>
              <a:rPr lang="en-US" sz="2400" dirty="0" err="1">
                <a:latin typeface="-apple-system"/>
              </a:rPr>
              <a:t>traceabilities</a:t>
            </a:r>
            <a:r>
              <a:rPr lang="en-US" sz="2400" dirty="0">
                <a:latin typeface="-apple-system"/>
              </a:rPr>
              <a:t>.</a:t>
            </a:r>
          </a:p>
          <a:p>
            <a:pPr marL="457200" indent="-457200" algn="l">
              <a:spcAft>
                <a:spcPts val="600"/>
              </a:spcAft>
              <a:buFont typeface="+mj-lt"/>
              <a:buAutoNum type="arabicPeriod"/>
            </a:pPr>
            <a:r>
              <a:rPr lang="en-US" sz="2400" dirty="0">
                <a:latin typeface="-apple-system"/>
              </a:rPr>
              <a:t>Use </a:t>
            </a:r>
            <a:r>
              <a:rPr lang="en-US" sz="2400" dirty="0" err="1">
                <a:latin typeface="-apple-system"/>
              </a:rPr>
              <a:t>NeoDash</a:t>
            </a:r>
            <a:r>
              <a:rPr lang="en-US" sz="2400" dirty="0">
                <a:latin typeface="-apple-system"/>
              </a:rPr>
              <a:t> as an interface to enable human approval/reject of the relationship. </a:t>
            </a:r>
            <a:r>
              <a:rPr lang="en-US" sz="2400" i="1" dirty="0">
                <a:latin typeface="-apple-system"/>
              </a:rPr>
              <a:t>(Swipe left/swipe right)</a:t>
            </a:r>
            <a:endParaRPr lang="en-NL" sz="2400" i="1" dirty="0"/>
          </a:p>
        </p:txBody>
      </p:sp>
    </p:spTree>
    <p:extLst>
      <p:ext uri="{BB962C8B-B14F-4D97-AF65-F5344CB8AC3E}">
        <p14:creationId xmlns:p14="http://schemas.microsoft.com/office/powerpoint/2010/main" val="244100042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4E445B-67A8-3FE4-1913-3215AB54392C}"/>
              </a:ext>
            </a:extLst>
          </p:cNvPr>
          <p:cNvSpPr>
            <a:spLocks noGrp="1"/>
          </p:cNvSpPr>
          <p:nvPr>
            <p:ph type="title"/>
          </p:nvPr>
        </p:nvSpPr>
        <p:spPr>
          <a:xfrm>
            <a:off x="838200" y="141388"/>
            <a:ext cx="10515600" cy="878818"/>
          </a:xfrm>
        </p:spPr>
        <p:txBody>
          <a:bodyPr/>
          <a:lstStyle/>
          <a:p>
            <a:r>
              <a:rPr lang="en-US" dirty="0"/>
              <a:t>A few words about Neo4j presenters</a:t>
            </a:r>
            <a:endParaRPr lang="en-NL" dirty="0"/>
          </a:p>
        </p:txBody>
      </p:sp>
    </p:spTree>
    <p:extLst>
      <p:ext uri="{BB962C8B-B14F-4D97-AF65-F5344CB8AC3E}">
        <p14:creationId xmlns:p14="http://schemas.microsoft.com/office/powerpoint/2010/main" val="196499793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100000">
              <a:srgbClr val="FEFBF0"/>
            </a:gs>
            <a:gs pos="18000">
              <a:schemeClr val="accent1">
                <a:lumMod val="45000"/>
                <a:lumOff val="55000"/>
              </a:schemeClr>
            </a:gs>
            <a:gs pos="59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p:txBody>
          <a:bodyPr/>
          <a:lstStyle/>
          <a:p>
            <a:r>
              <a:rPr lang="en-US" dirty="0"/>
              <a:t>Afternoon</a:t>
            </a:r>
            <a:endParaRPr lang="en-NL" dirty="0"/>
          </a:p>
        </p:txBody>
      </p:sp>
      <p:sp>
        <p:nvSpPr>
          <p:cNvPr id="3" name="Content Placeholder 2">
            <a:extLst>
              <a:ext uri="{FF2B5EF4-FFF2-40B4-BE49-F238E27FC236}">
                <a16:creationId xmlns:a16="http://schemas.microsoft.com/office/drawing/2014/main" id="{3F37ED49-9FB3-D9B6-4941-312D95E4CF66}"/>
              </a:ext>
            </a:extLst>
          </p:cNvPr>
          <p:cNvSpPr>
            <a:spLocks noGrp="1"/>
          </p:cNvSpPr>
          <p:nvPr>
            <p:ph idx="1"/>
          </p:nvPr>
        </p:nvSpPr>
        <p:spPr>
          <a:xfrm>
            <a:off x="838200" y="1825625"/>
            <a:ext cx="8854440" cy="4351338"/>
          </a:xfrm>
        </p:spPr>
        <p:txBody>
          <a:bodyPr>
            <a:normAutofit/>
          </a:bodyPr>
          <a:lstStyle/>
          <a:p>
            <a:r>
              <a:rPr lang="en-US" dirty="0"/>
              <a:t>Hands-on workshop</a:t>
            </a:r>
          </a:p>
          <a:p>
            <a:pPr lvl="1"/>
            <a:r>
              <a:rPr lang="en-US" dirty="0"/>
              <a:t>13:00 – 14:00 Query graph database with Cypher</a:t>
            </a:r>
          </a:p>
          <a:p>
            <a:pPr lvl="1"/>
            <a:r>
              <a:rPr lang="en-US" dirty="0"/>
              <a:t>14:00 – 15:00 Build dashboards in </a:t>
            </a:r>
            <a:r>
              <a:rPr lang="en-US" dirty="0" err="1"/>
              <a:t>NeoDash</a:t>
            </a:r>
            <a:endParaRPr lang="en-US" dirty="0"/>
          </a:p>
          <a:p>
            <a:pPr marL="914400" lvl="2" indent="0">
              <a:buNone/>
            </a:pPr>
            <a:r>
              <a:rPr lang="en-US" dirty="0"/>
              <a:t>Will you (or anyone you know) be interested in contributing to </a:t>
            </a:r>
            <a:r>
              <a:rPr lang="en-US" dirty="0" err="1"/>
              <a:t>NeoDash</a:t>
            </a:r>
            <a:r>
              <a:rPr lang="en-US" dirty="0"/>
              <a:t> – an opensource project? </a:t>
            </a:r>
          </a:p>
          <a:p>
            <a:pPr lvl="2"/>
            <a:r>
              <a:rPr lang="en-US" dirty="0"/>
              <a:t>Say hi to </a:t>
            </a:r>
            <a:r>
              <a:rPr lang="en-US" dirty="0" err="1"/>
              <a:t>NeoDash</a:t>
            </a:r>
            <a:r>
              <a:rPr lang="en-US" dirty="0"/>
              <a:t> community members</a:t>
            </a:r>
          </a:p>
          <a:p>
            <a:pPr lvl="2"/>
            <a:r>
              <a:rPr lang="en-US" dirty="0"/>
              <a:t>Potential </a:t>
            </a:r>
            <a:r>
              <a:rPr lang="en-US" dirty="0" err="1"/>
              <a:t>Innersource</a:t>
            </a:r>
            <a:r>
              <a:rPr lang="en-US" dirty="0"/>
              <a:t> Project with Ingka OSPO. We contribute together from Ingka!</a:t>
            </a:r>
          </a:p>
        </p:txBody>
      </p:sp>
    </p:spTree>
    <p:extLst>
      <p:ext uri="{BB962C8B-B14F-4D97-AF65-F5344CB8AC3E}">
        <p14:creationId xmlns:p14="http://schemas.microsoft.com/office/powerpoint/2010/main" val="2520533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100000">
              <a:srgbClr val="FEFBF0"/>
            </a:gs>
            <a:gs pos="12000">
              <a:srgbClr val="E3CEF4"/>
            </a:gs>
            <a:gs pos="86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p:txBody>
          <a:bodyPr/>
          <a:lstStyle/>
          <a:p>
            <a:r>
              <a:rPr lang="en-US" dirty="0"/>
              <a:t>Wrap-up</a:t>
            </a:r>
            <a:endParaRPr lang="en-NL" dirty="0"/>
          </a:p>
        </p:txBody>
      </p:sp>
      <p:sp>
        <p:nvSpPr>
          <p:cNvPr id="3" name="Content Placeholder 2">
            <a:extLst>
              <a:ext uri="{FF2B5EF4-FFF2-40B4-BE49-F238E27FC236}">
                <a16:creationId xmlns:a16="http://schemas.microsoft.com/office/drawing/2014/main" id="{3F37ED49-9FB3-D9B6-4941-312D95E4CF66}"/>
              </a:ext>
            </a:extLst>
          </p:cNvPr>
          <p:cNvSpPr>
            <a:spLocks noGrp="1"/>
          </p:cNvSpPr>
          <p:nvPr>
            <p:ph idx="1"/>
          </p:nvPr>
        </p:nvSpPr>
        <p:spPr>
          <a:xfrm>
            <a:off x="838200" y="2584173"/>
            <a:ext cx="10515600" cy="3592789"/>
          </a:xfrm>
        </p:spPr>
        <p:txBody>
          <a:bodyPr>
            <a:normAutofit/>
          </a:bodyPr>
          <a:lstStyle/>
          <a:p>
            <a:r>
              <a:rPr lang="en-US" dirty="0"/>
              <a:t>Thank you for participating!</a:t>
            </a:r>
          </a:p>
          <a:p>
            <a:r>
              <a:rPr lang="en-US" dirty="0"/>
              <a:t>Kudos to Neo4j team and Ingka Data Champions organizers!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26D5AFFB-E6A4-8864-97C2-1FD93598F2D7}"/>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661780">
            <a:off x="8191744" y="502293"/>
            <a:ext cx="1586589" cy="1581174"/>
          </a:xfrm>
          <a:prstGeom prst="rect">
            <a:avLst/>
          </a:prstGeom>
          <a:effectLst>
            <a:glow rad="228600">
              <a:srgbClr val="CEAAEC">
                <a:alpha val="40000"/>
              </a:srgbClr>
            </a:glow>
          </a:effectLst>
        </p:spPr>
      </p:pic>
    </p:spTree>
    <p:extLst>
      <p:ext uri="{BB962C8B-B14F-4D97-AF65-F5344CB8AC3E}">
        <p14:creationId xmlns:p14="http://schemas.microsoft.com/office/powerpoint/2010/main" val="92658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4E445B-67A8-3FE4-1913-3215AB54392C}"/>
              </a:ext>
            </a:extLst>
          </p:cNvPr>
          <p:cNvSpPr>
            <a:spLocks noGrp="1"/>
          </p:cNvSpPr>
          <p:nvPr>
            <p:ph type="title"/>
          </p:nvPr>
        </p:nvSpPr>
        <p:spPr>
          <a:xfrm>
            <a:off x="838200" y="141388"/>
            <a:ext cx="10515600" cy="878818"/>
          </a:xfrm>
        </p:spPr>
        <p:txBody>
          <a:bodyPr/>
          <a:lstStyle/>
          <a:p>
            <a:r>
              <a:rPr lang="en-US" dirty="0"/>
              <a:t>A few words about me</a:t>
            </a:r>
            <a:endParaRPr lang="en-NL" dirty="0"/>
          </a:p>
        </p:txBody>
      </p:sp>
    </p:spTree>
    <p:extLst>
      <p:ext uri="{BB962C8B-B14F-4D97-AF65-F5344CB8AC3E}">
        <p14:creationId xmlns:p14="http://schemas.microsoft.com/office/powerpoint/2010/main" val="138405776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pic>
        <p:nvPicPr>
          <p:cNvPr id="2" name="Picture 1" descr="A screen shot of a computer&#10;&#10;Description automatically generated">
            <a:extLst>
              <a:ext uri="{FF2B5EF4-FFF2-40B4-BE49-F238E27FC236}">
                <a16:creationId xmlns:a16="http://schemas.microsoft.com/office/drawing/2014/main" id="{C82C9428-B2E5-CE83-CC5A-09B2EE6C4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390" y="1106172"/>
            <a:ext cx="9188277" cy="5751828"/>
          </a:xfrm>
          <a:prstGeom prst="rect">
            <a:avLst/>
          </a:prstGeom>
        </p:spPr>
      </p:pic>
      <p:sp>
        <p:nvSpPr>
          <p:cNvPr id="5" name="Title 4">
            <a:extLst>
              <a:ext uri="{FF2B5EF4-FFF2-40B4-BE49-F238E27FC236}">
                <a16:creationId xmlns:a16="http://schemas.microsoft.com/office/drawing/2014/main" id="{664E445B-67A8-3FE4-1913-3215AB54392C}"/>
              </a:ext>
            </a:extLst>
          </p:cNvPr>
          <p:cNvSpPr>
            <a:spLocks noGrp="1"/>
          </p:cNvSpPr>
          <p:nvPr>
            <p:ph type="title"/>
          </p:nvPr>
        </p:nvSpPr>
        <p:spPr>
          <a:xfrm>
            <a:off x="838200" y="141388"/>
            <a:ext cx="10515600" cy="878818"/>
          </a:xfrm>
        </p:spPr>
        <p:txBody>
          <a:bodyPr/>
          <a:lstStyle/>
          <a:p>
            <a:r>
              <a:rPr lang="en-US" dirty="0"/>
              <a:t>Product and Range</a:t>
            </a:r>
            <a:endParaRPr lang="en-NL" dirty="0"/>
          </a:p>
        </p:txBody>
      </p:sp>
    </p:spTree>
    <p:extLst>
      <p:ext uri="{BB962C8B-B14F-4D97-AF65-F5344CB8AC3E}">
        <p14:creationId xmlns:p14="http://schemas.microsoft.com/office/powerpoint/2010/main" val="64305998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EFBF0"/>
            </a:gs>
            <a:gs pos="32000">
              <a:schemeClr val="accent5">
                <a:lumMod val="20000"/>
                <a:lumOff val="80000"/>
              </a:schemeClr>
            </a:gs>
            <a:gs pos="74000">
              <a:schemeClr val="accent2">
                <a:lumMod val="20000"/>
                <a:lumOff val="80000"/>
              </a:schemeClr>
            </a:gs>
            <a:gs pos="52000">
              <a:schemeClr val="accent1">
                <a:lumMod val="45000"/>
                <a:lumOff val="55000"/>
              </a:schemeClr>
            </a:gs>
            <a:gs pos="100000">
              <a:srgbClr val="FEFBF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20D3-5FBF-00CB-15F7-81DDA0A7053A}"/>
              </a:ext>
            </a:extLst>
          </p:cNvPr>
          <p:cNvSpPr>
            <a:spLocks noGrp="1"/>
          </p:cNvSpPr>
          <p:nvPr>
            <p:ph type="title"/>
          </p:nvPr>
        </p:nvSpPr>
        <p:spPr>
          <a:xfrm>
            <a:off x="838200" y="365126"/>
            <a:ext cx="10515600" cy="795460"/>
          </a:xfrm>
        </p:spPr>
        <p:txBody>
          <a:bodyPr/>
          <a:lstStyle/>
          <a:p>
            <a:r>
              <a:rPr lang="en-US" dirty="0"/>
              <a:t>Agenda</a:t>
            </a:r>
            <a:endParaRPr lang="en-NL" dirty="0"/>
          </a:p>
        </p:txBody>
      </p:sp>
      <p:sp>
        <p:nvSpPr>
          <p:cNvPr id="3" name="Content Placeholder 2">
            <a:extLst>
              <a:ext uri="{FF2B5EF4-FFF2-40B4-BE49-F238E27FC236}">
                <a16:creationId xmlns:a16="http://schemas.microsoft.com/office/drawing/2014/main" id="{6DECC085-BC4D-B7D2-ABFF-C441DD9299A4}"/>
              </a:ext>
            </a:extLst>
          </p:cNvPr>
          <p:cNvSpPr>
            <a:spLocks noGrp="1"/>
          </p:cNvSpPr>
          <p:nvPr>
            <p:ph idx="1"/>
          </p:nvPr>
        </p:nvSpPr>
        <p:spPr>
          <a:xfrm>
            <a:off x="838200" y="2479040"/>
            <a:ext cx="10515600" cy="3869006"/>
          </a:xfrm>
        </p:spPr>
        <p:txBody>
          <a:bodyPr>
            <a:normAutofit/>
          </a:bodyPr>
          <a:lstStyle/>
          <a:p>
            <a:pPr marL="0" indent="0">
              <a:buNone/>
            </a:pPr>
            <a:r>
              <a:rPr lang="en-US" sz="2800" b="1" dirty="0"/>
              <a:t>9:45 – 10:15</a:t>
            </a:r>
            <a:endParaRPr lang="en-US" b="1" dirty="0"/>
          </a:p>
          <a:p>
            <a:pPr marL="0" indent="0">
              <a:buNone/>
            </a:pPr>
            <a:r>
              <a:rPr lang="en-US" sz="3600" dirty="0"/>
              <a:t>Knowledge and Knowledge Graph</a:t>
            </a:r>
          </a:p>
        </p:txBody>
      </p:sp>
    </p:spTree>
    <p:extLst>
      <p:ext uri="{BB962C8B-B14F-4D97-AF65-F5344CB8AC3E}">
        <p14:creationId xmlns:p14="http://schemas.microsoft.com/office/powerpoint/2010/main" val="4244623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4EFB-54CD-1ED9-A28A-E2CF6E238897}"/>
              </a:ext>
            </a:extLst>
          </p:cNvPr>
          <p:cNvSpPr>
            <a:spLocks noGrp="1"/>
          </p:cNvSpPr>
          <p:nvPr>
            <p:ph type="title"/>
          </p:nvPr>
        </p:nvSpPr>
        <p:spPr/>
        <p:txBody>
          <a:bodyPr/>
          <a:lstStyle/>
          <a:p>
            <a:r>
              <a:rPr lang="en-US" dirty="0"/>
              <a:t>What is knowledge?</a:t>
            </a:r>
            <a:endParaRPr lang="en-NL" dirty="0"/>
          </a:p>
        </p:txBody>
      </p:sp>
      <p:pic>
        <p:nvPicPr>
          <p:cNvPr id="5" name="Picture 4">
            <a:extLst>
              <a:ext uri="{FF2B5EF4-FFF2-40B4-BE49-F238E27FC236}">
                <a16:creationId xmlns:a16="http://schemas.microsoft.com/office/drawing/2014/main" id="{3143BEFD-F414-B7B1-EE1E-91E47032ACEC}"/>
              </a:ext>
            </a:extLst>
          </p:cNvPr>
          <p:cNvPicPr>
            <a:picLocks noChangeAspect="1"/>
          </p:cNvPicPr>
          <p:nvPr/>
        </p:nvPicPr>
        <p:blipFill>
          <a:blip r:embed="rId4"/>
          <a:stretch>
            <a:fillRect/>
          </a:stretch>
        </p:blipFill>
        <p:spPr>
          <a:xfrm>
            <a:off x="3705726" y="1843768"/>
            <a:ext cx="7875100" cy="384343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09999B8-385F-7D5A-128B-E1DD16C81D5F}"/>
              </a:ext>
            </a:extLst>
          </p:cNvPr>
          <p:cNvSpPr txBox="1"/>
          <p:nvPr/>
        </p:nvSpPr>
        <p:spPr>
          <a:xfrm>
            <a:off x="370546" y="3425915"/>
            <a:ext cx="3455500" cy="2031325"/>
          </a:xfrm>
          <a:prstGeom prst="rect">
            <a:avLst/>
          </a:prstGeom>
          <a:noFill/>
        </p:spPr>
        <p:txBody>
          <a:bodyPr wrap="square">
            <a:spAutoFit/>
          </a:bodyPr>
          <a:lstStyle/>
          <a:p>
            <a:r>
              <a:rPr lang="en-US" b="1" dirty="0"/>
              <a:t>Information</a:t>
            </a:r>
            <a:r>
              <a:rPr lang="en-US" dirty="0"/>
              <a:t> is data that has been given </a:t>
            </a:r>
            <a:r>
              <a:rPr lang="en-US" b="1" dirty="0"/>
              <a:t>meaning</a:t>
            </a:r>
            <a:r>
              <a:rPr lang="en-US" dirty="0"/>
              <a:t> by way of relational </a:t>
            </a:r>
            <a:r>
              <a:rPr lang="en-US" b="1" dirty="0"/>
              <a:t>connection</a:t>
            </a:r>
            <a:r>
              <a:rPr lang="en-US" dirty="0"/>
              <a:t>. Information answers to questions that begin with such words as </a:t>
            </a:r>
            <a:r>
              <a:rPr lang="en-US" b="1" dirty="0"/>
              <a:t>who, what, when, where, and how many</a:t>
            </a:r>
            <a:r>
              <a:rPr lang="en-US" dirty="0"/>
              <a:t>. </a:t>
            </a:r>
            <a:endParaRPr lang="en-NL" dirty="0"/>
          </a:p>
        </p:txBody>
      </p:sp>
      <p:sp>
        <p:nvSpPr>
          <p:cNvPr id="11" name="TextBox 10">
            <a:extLst>
              <a:ext uri="{FF2B5EF4-FFF2-40B4-BE49-F238E27FC236}">
                <a16:creationId xmlns:a16="http://schemas.microsoft.com/office/drawing/2014/main" id="{32550242-CFDC-509B-83B2-37B587204912}"/>
              </a:ext>
            </a:extLst>
          </p:cNvPr>
          <p:cNvSpPr txBox="1"/>
          <p:nvPr/>
        </p:nvSpPr>
        <p:spPr>
          <a:xfrm>
            <a:off x="370546" y="2325236"/>
            <a:ext cx="3539721" cy="923330"/>
          </a:xfrm>
          <a:prstGeom prst="rect">
            <a:avLst/>
          </a:prstGeom>
          <a:noFill/>
        </p:spPr>
        <p:txBody>
          <a:bodyPr wrap="square">
            <a:spAutoFit/>
          </a:bodyPr>
          <a:lstStyle/>
          <a:p>
            <a:r>
              <a:rPr lang="en-US" b="1" dirty="0"/>
              <a:t>Knowledge</a:t>
            </a:r>
            <a:r>
              <a:rPr lang="en-US" dirty="0"/>
              <a:t> is the appropriate </a:t>
            </a:r>
            <a:r>
              <a:rPr lang="en-US" b="1" dirty="0"/>
              <a:t>collection</a:t>
            </a:r>
            <a:r>
              <a:rPr lang="en-US" dirty="0"/>
              <a:t> of information, such that its intent is to be </a:t>
            </a:r>
            <a:r>
              <a:rPr lang="en-US" b="1" dirty="0"/>
              <a:t>useful</a:t>
            </a:r>
            <a:r>
              <a:rPr lang="en-US" dirty="0"/>
              <a:t>. </a:t>
            </a:r>
            <a:endParaRPr lang="en-NL" dirty="0"/>
          </a:p>
        </p:txBody>
      </p:sp>
      <p:sp>
        <p:nvSpPr>
          <p:cNvPr id="13" name="TextBox 12">
            <a:extLst>
              <a:ext uri="{FF2B5EF4-FFF2-40B4-BE49-F238E27FC236}">
                <a16:creationId xmlns:a16="http://schemas.microsoft.com/office/drawing/2014/main" id="{4EED9F38-53FA-E868-E9E0-1C4B0FEB6A96}"/>
              </a:ext>
            </a:extLst>
          </p:cNvPr>
          <p:cNvSpPr txBox="1"/>
          <p:nvPr/>
        </p:nvSpPr>
        <p:spPr>
          <a:xfrm>
            <a:off x="370546" y="6321754"/>
            <a:ext cx="10703560" cy="307777"/>
          </a:xfrm>
          <a:prstGeom prst="rect">
            <a:avLst/>
          </a:prstGeom>
          <a:noFill/>
        </p:spPr>
        <p:txBody>
          <a:bodyPr wrap="square">
            <a:spAutoFit/>
          </a:bodyPr>
          <a:lstStyle/>
          <a:p>
            <a:r>
              <a:rPr lang="en-US" sz="1400" dirty="0"/>
              <a:t>Data is raw. It simply exists and has no significance beyond its existence (in and of itself). It can exist in any form, usable or not. </a:t>
            </a:r>
            <a:endParaRPr lang="en-NL" sz="1400" dirty="0"/>
          </a:p>
        </p:txBody>
      </p:sp>
      <p:sp>
        <p:nvSpPr>
          <p:cNvPr id="3" name="TextBox 2">
            <a:extLst>
              <a:ext uri="{FF2B5EF4-FFF2-40B4-BE49-F238E27FC236}">
                <a16:creationId xmlns:a16="http://schemas.microsoft.com/office/drawing/2014/main" id="{0BB99597-DBE1-6061-DB53-93C712C47938}"/>
              </a:ext>
            </a:extLst>
          </p:cNvPr>
          <p:cNvSpPr txBox="1"/>
          <p:nvPr/>
        </p:nvSpPr>
        <p:spPr>
          <a:xfrm>
            <a:off x="2854963" y="1478847"/>
            <a:ext cx="5142292" cy="954107"/>
          </a:xfrm>
          <a:prstGeom prst="rect">
            <a:avLst/>
          </a:prstGeom>
          <a:noFill/>
        </p:spPr>
        <p:txBody>
          <a:bodyPr wrap="square">
            <a:spAutoFit/>
          </a:bodyPr>
          <a:lstStyle/>
          <a:p>
            <a:r>
              <a:rPr lang="en-US" sz="2800" b="1" dirty="0">
                <a:solidFill>
                  <a:schemeClr val="accent6"/>
                </a:solidFill>
                <a:latin typeface="Calibri" panose="020F0502020204030204" pitchFamily="34" charset="0"/>
                <a:ea typeface="Times New Roman" panose="02020603050405020304" pitchFamily="18" charset="0"/>
              </a:rPr>
              <a:t>“Metadata” and “Knowledge” are interchangeable.</a:t>
            </a:r>
            <a:endParaRPr lang="en-NL" sz="2800" b="1" dirty="0">
              <a:solidFill>
                <a:schemeClr val="accent6"/>
              </a:solidFill>
            </a:endParaRPr>
          </a:p>
        </p:txBody>
      </p:sp>
    </p:spTree>
    <p:extLst>
      <p:ext uri="{BB962C8B-B14F-4D97-AF65-F5344CB8AC3E}">
        <p14:creationId xmlns:p14="http://schemas.microsoft.com/office/powerpoint/2010/main" val="18718002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pic>
        <p:nvPicPr>
          <p:cNvPr id="2" name="Picture 1" descr="A screen shot of a computer&#10;&#10;Description automatically generated">
            <a:extLst>
              <a:ext uri="{FF2B5EF4-FFF2-40B4-BE49-F238E27FC236}">
                <a16:creationId xmlns:a16="http://schemas.microsoft.com/office/drawing/2014/main" id="{C82C9428-B2E5-CE83-CC5A-09B2EE6C4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390" y="1106172"/>
            <a:ext cx="9188277" cy="5751828"/>
          </a:xfrm>
          <a:prstGeom prst="rect">
            <a:avLst/>
          </a:prstGeom>
        </p:spPr>
      </p:pic>
      <p:sp>
        <p:nvSpPr>
          <p:cNvPr id="3" name="TextBox 2">
            <a:extLst>
              <a:ext uri="{FF2B5EF4-FFF2-40B4-BE49-F238E27FC236}">
                <a16:creationId xmlns:a16="http://schemas.microsoft.com/office/drawing/2014/main" id="{58C655E0-410A-CD0D-8908-D1CB78E836CD}"/>
              </a:ext>
            </a:extLst>
          </p:cNvPr>
          <p:cNvSpPr txBox="1"/>
          <p:nvPr/>
        </p:nvSpPr>
        <p:spPr>
          <a:xfrm>
            <a:off x="7762078" y="2121676"/>
            <a:ext cx="2779296" cy="369332"/>
          </a:xfrm>
          <a:prstGeom prst="rect">
            <a:avLst/>
          </a:prstGeom>
          <a:noFill/>
        </p:spPr>
        <p:txBody>
          <a:bodyPr wrap="square" rtlCol="0">
            <a:spAutoFit/>
          </a:bodyPr>
          <a:lstStyle/>
          <a:p>
            <a:r>
              <a:rPr lang="en-US" b="1" dirty="0">
                <a:solidFill>
                  <a:schemeClr val="tx2">
                    <a:lumMod val="50000"/>
                    <a:lumOff val="50000"/>
                  </a:schemeClr>
                </a:solidFill>
              </a:rPr>
              <a:t>Subject: </a:t>
            </a:r>
            <a:r>
              <a:rPr lang="en-US" dirty="0">
                <a:solidFill>
                  <a:schemeClr val="tx2">
                    <a:lumMod val="50000"/>
                    <a:lumOff val="50000"/>
                  </a:schemeClr>
                </a:solidFill>
              </a:rPr>
              <a:t>Product</a:t>
            </a:r>
            <a:endParaRPr lang="en-NL" dirty="0">
              <a:solidFill>
                <a:schemeClr val="tx2">
                  <a:lumMod val="50000"/>
                  <a:lumOff val="50000"/>
                </a:schemeClr>
              </a:solidFill>
            </a:endParaRPr>
          </a:p>
        </p:txBody>
      </p:sp>
      <p:sp>
        <p:nvSpPr>
          <p:cNvPr id="4" name="TextBox 3">
            <a:extLst>
              <a:ext uri="{FF2B5EF4-FFF2-40B4-BE49-F238E27FC236}">
                <a16:creationId xmlns:a16="http://schemas.microsoft.com/office/drawing/2014/main" id="{15DED359-98CD-B3D9-A009-C4DF19557F55}"/>
              </a:ext>
            </a:extLst>
          </p:cNvPr>
          <p:cNvSpPr txBox="1"/>
          <p:nvPr/>
        </p:nvSpPr>
        <p:spPr>
          <a:xfrm>
            <a:off x="3737845" y="2228922"/>
            <a:ext cx="2779296" cy="369332"/>
          </a:xfrm>
          <a:prstGeom prst="rect">
            <a:avLst/>
          </a:prstGeom>
          <a:noFill/>
        </p:spPr>
        <p:txBody>
          <a:bodyPr wrap="square" rtlCol="0">
            <a:spAutoFit/>
          </a:bodyPr>
          <a:lstStyle/>
          <a:p>
            <a:r>
              <a:rPr lang="en-US" b="1" dirty="0">
                <a:solidFill>
                  <a:schemeClr val="tx2">
                    <a:lumMod val="50000"/>
                    <a:lumOff val="50000"/>
                  </a:schemeClr>
                </a:solidFill>
              </a:rPr>
              <a:t>Information</a:t>
            </a:r>
            <a:endParaRPr lang="en-NL" dirty="0">
              <a:solidFill>
                <a:schemeClr val="tx2">
                  <a:lumMod val="50000"/>
                  <a:lumOff val="50000"/>
                </a:schemeClr>
              </a:solidFill>
            </a:endParaRPr>
          </a:p>
        </p:txBody>
      </p:sp>
      <p:sp>
        <p:nvSpPr>
          <p:cNvPr id="5" name="Title 4">
            <a:extLst>
              <a:ext uri="{FF2B5EF4-FFF2-40B4-BE49-F238E27FC236}">
                <a16:creationId xmlns:a16="http://schemas.microsoft.com/office/drawing/2014/main" id="{664E445B-67A8-3FE4-1913-3215AB54392C}"/>
              </a:ext>
            </a:extLst>
          </p:cNvPr>
          <p:cNvSpPr>
            <a:spLocks noGrp="1"/>
          </p:cNvSpPr>
          <p:nvPr>
            <p:ph type="title"/>
          </p:nvPr>
        </p:nvSpPr>
        <p:spPr>
          <a:xfrm>
            <a:off x="838200" y="141388"/>
            <a:ext cx="10515600" cy="878818"/>
          </a:xfrm>
        </p:spPr>
        <p:txBody>
          <a:bodyPr/>
          <a:lstStyle/>
          <a:p>
            <a:r>
              <a:rPr lang="en-US" dirty="0"/>
              <a:t>Subject differentiates Knowledge Domains</a:t>
            </a:r>
            <a:endParaRPr lang="en-NL" dirty="0"/>
          </a:p>
        </p:txBody>
      </p:sp>
    </p:spTree>
    <p:extLst>
      <p:ext uri="{BB962C8B-B14F-4D97-AF65-F5344CB8AC3E}">
        <p14:creationId xmlns:p14="http://schemas.microsoft.com/office/powerpoint/2010/main" val="11211835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400" decel="100000"/>
                                        <p:tgtEl>
                                          <p:spTgt spid="4"/>
                                        </p:tgtEl>
                                      </p:cBhvr>
                                    </p:animEffect>
                                    <p:anim calcmode="lin" valueType="num">
                                      <p:cBhvr>
                                        <p:cTn id="8" dur="2400" decel="100000" fill="hold"/>
                                        <p:tgtEl>
                                          <p:spTgt spid="4"/>
                                        </p:tgtEl>
                                        <p:attrNameLst>
                                          <p:attrName>style.rotation</p:attrName>
                                        </p:attrNameLst>
                                      </p:cBhvr>
                                      <p:tavLst>
                                        <p:tav tm="0">
                                          <p:val>
                                            <p:fltVal val="-90"/>
                                          </p:val>
                                        </p:tav>
                                        <p:tav tm="100000">
                                          <p:val>
                                            <p:fltVal val="0"/>
                                          </p:val>
                                        </p:tav>
                                      </p:tavLst>
                                    </p:anim>
                                    <p:anim calcmode="lin" valueType="num">
                                      <p:cBhvr>
                                        <p:cTn id="9" dur="2400" decel="100000" fill="hold"/>
                                        <p:tgtEl>
                                          <p:spTgt spid="4"/>
                                        </p:tgtEl>
                                        <p:attrNameLst>
                                          <p:attrName>ppt_x</p:attrName>
                                        </p:attrNameLst>
                                      </p:cBhvr>
                                      <p:tavLst>
                                        <p:tav tm="0">
                                          <p:val>
                                            <p:strVal val="#ppt_x+0.4"/>
                                          </p:val>
                                        </p:tav>
                                        <p:tav tm="100000">
                                          <p:val>
                                            <p:strVal val="#ppt_x-0.05"/>
                                          </p:val>
                                        </p:tav>
                                      </p:tavLst>
                                    </p:anim>
                                    <p:anim calcmode="lin" valueType="num">
                                      <p:cBhvr>
                                        <p:cTn id="10" dur="2400" decel="100000" fill="hold"/>
                                        <p:tgtEl>
                                          <p:spTgt spid="4"/>
                                        </p:tgtEl>
                                        <p:attrNameLst>
                                          <p:attrName>ppt_y</p:attrName>
                                        </p:attrNameLst>
                                      </p:cBhvr>
                                      <p:tavLst>
                                        <p:tav tm="0">
                                          <p:val>
                                            <p:strVal val="#ppt_y-0.4"/>
                                          </p:val>
                                        </p:tav>
                                        <p:tav tm="100000">
                                          <p:val>
                                            <p:strVal val="#ppt_y+0.1"/>
                                          </p:val>
                                        </p:tav>
                                      </p:tavLst>
                                    </p:anim>
                                    <p:anim calcmode="lin" valueType="num">
                                      <p:cBhvr>
                                        <p:cTn id="11" dur="600" accel="100000" fill="hold">
                                          <p:stCondLst>
                                            <p:cond delay="2400"/>
                                          </p:stCondLst>
                                        </p:cTn>
                                        <p:tgtEl>
                                          <p:spTgt spid="4"/>
                                        </p:tgtEl>
                                        <p:attrNameLst>
                                          <p:attrName>ppt_x</p:attrName>
                                        </p:attrNameLst>
                                      </p:cBhvr>
                                      <p:tavLst>
                                        <p:tav tm="0">
                                          <p:val>
                                            <p:strVal val="#ppt_x-0.05"/>
                                          </p:val>
                                        </p:tav>
                                        <p:tav tm="100000">
                                          <p:val>
                                            <p:strVal val="#ppt_x"/>
                                          </p:val>
                                        </p:tav>
                                      </p:tavLst>
                                    </p:anim>
                                    <p:anim calcmode="lin" valueType="num">
                                      <p:cBhvr>
                                        <p:cTn id="12" dur="600" accel="100000" fill="hold">
                                          <p:stCondLst>
                                            <p:cond delay="24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400" decel="100000"/>
                                        <p:tgtEl>
                                          <p:spTgt spid="3"/>
                                        </p:tgtEl>
                                      </p:cBhvr>
                                    </p:animEffect>
                                    <p:anim calcmode="lin" valueType="num">
                                      <p:cBhvr>
                                        <p:cTn id="16" dur="2400" decel="100000" fill="hold"/>
                                        <p:tgtEl>
                                          <p:spTgt spid="3"/>
                                        </p:tgtEl>
                                        <p:attrNameLst>
                                          <p:attrName>style.rotation</p:attrName>
                                        </p:attrNameLst>
                                      </p:cBhvr>
                                      <p:tavLst>
                                        <p:tav tm="0">
                                          <p:val>
                                            <p:fltVal val="-90"/>
                                          </p:val>
                                        </p:tav>
                                        <p:tav tm="100000">
                                          <p:val>
                                            <p:fltVal val="0"/>
                                          </p:val>
                                        </p:tav>
                                      </p:tavLst>
                                    </p:anim>
                                    <p:anim calcmode="lin" valueType="num">
                                      <p:cBhvr>
                                        <p:cTn id="17" dur="2400" decel="100000" fill="hold"/>
                                        <p:tgtEl>
                                          <p:spTgt spid="3"/>
                                        </p:tgtEl>
                                        <p:attrNameLst>
                                          <p:attrName>ppt_x</p:attrName>
                                        </p:attrNameLst>
                                      </p:cBhvr>
                                      <p:tavLst>
                                        <p:tav tm="0">
                                          <p:val>
                                            <p:strVal val="#ppt_x+0.4"/>
                                          </p:val>
                                        </p:tav>
                                        <p:tav tm="100000">
                                          <p:val>
                                            <p:strVal val="#ppt_x-0.05"/>
                                          </p:val>
                                        </p:tav>
                                      </p:tavLst>
                                    </p:anim>
                                    <p:anim calcmode="lin" valueType="num">
                                      <p:cBhvr>
                                        <p:cTn id="18" dur="2400" decel="100000" fill="hold"/>
                                        <p:tgtEl>
                                          <p:spTgt spid="3"/>
                                        </p:tgtEl>
                                        <p:attrNameLst>
                                          <p:attrName>ppt_y</p:attrName>
                                        </p:attrNameLst>
                                      </p:cBhvr>
                                      <p:tavLst>
                                        <p:tav tm="0">
                                          <p:val>
                                            <p:strVal val="#ppt_y-0.4"/>
                                          </p:val>
                                        </p:tav>
                                        <p:tav tm="100000">
                                          <p:val>
                                            <p:strVal val="#ppt_y+0.1"/>
                                          </p:val>
                                        </p:tav>
                                      </p:tavLst>
                                    </p:anim>
                                    <p:anim calcmode="lin" valueType="num">
                                      <p:cBhvr>
                                        <p:cTn id="19" dur="600" accel="100000" fill="hold">
                                          <p:stCondLst>
                                            <p:cond delay="2400"/>
                                          </p:stCondLst>
                                        </p:cTn>
                                        <p:tgtEl>
                                          <p:spTgt spid="3"/>
                                        </p:tgtEl>
                                        <p:attrNameLst>
                                          <p:attrName>ppt_x</p:attrName>
                                        </p:attrNameLst>
                                      </p:cBhvr>
                                      <p:tavLst>
                                        <p:tav tm="0">
                                          <p:val>
                                            <p:strVal val="#ppt_x-0.05"/>
                                          </p:val>
                                        </p:tav>
                                        <p:tav tm="100000">
                                          <p:val>
                                            <p:strVal val="#ppt_x"/>
                                          </p:val>
                                        </p:tav>
                                      </p:tavLst>
                                    </p:anim>
                                    <p:anim calcmode="lin" valueType="num">
                                      <p:cBhvr>
                                        <p:cTn id="20" dur="600" accel="100000" fill="hold">
                                          <p:stCondLst>
                                            <p:cond delay="24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EFBF0"/>
            </a:gs>
            <a:gs pos="90000">
              <a:srgbClr val="FDF0E9"/>
            </a:gs>
            <a:gs pos="93000">
              <a:schemeClr val="accent1">
                <a:lumMod val="45000"/>
                <a:lumOff val="55000"/>
              </a:schemeClr>
            </a:gs>
            <a:gs pos="100000">
              <a:srgbClr val="FEFBF0"/>
            </a:gs>
          </a:gsLst>
          <a:lin ang="5400000" scaled="1"/>
        </a:gra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41E7A2B-1FA6-9C2D-2169-AE4C8B555891}"/>
              </a:ext>
            </a:extLst>
          </p:cNvPr>
          <p:cNvSpPr>
            <a:spLocks noGrp="1"/>
          </p:cNvSpPr>
          <p:nvPr>
            <p:ph type="title"/>
          </p:nvPr>
        </p:nvSpPr>
        <p:spPr>
          <a:xfrm>
            <a:off x="838200" y="365126"/>
            <a:ext cx="10515600" cy="878818"/>
          </a:xfrm>
        </p:spPr>
        <p:txBody>
          <a:bodyPr/>
          <a:lstStyle/>
          <a:p>
            <a:r>
              <a:rPr lang="en-US" dirty="0"/>
              <a:t>Subject differentiates Knowledge Domains</a:t>
            </a:r>
            <a:endParaRPr lang="en-NL" dirty="0"/>
          </a:p>
        </p:txBody>
      </p:sp>
      <p:grpSp>
        <p:nvGrpSpPr>
          <p:cNvPr id="42" name="Group 41">
            <a:extLst>
              <a:ext uri="{FF2B5EF4-FFF2-40B4-BE49-F238E27FC236}">
                <a16:creationId xmlns:a16="http://schemas.microsoft.com/office/drawing/2014/main" id="{C1824B2B-B240-C9CC-8BD5-A2842243ABA7}"/>
              </a:ext>
            </a:extLst>
          </p:cNvPr>
          <p:cNvGrpSpPr/>
          <p:nvPr/>
        </p:nvGrpSpPr>
        <p:grpSpPr>
          <a:xfrm>
            <a:off x="3498573" y="1425878"/>
            <a:ext cx="4704902" cy="2176273"/>
            <a:chOff x="3498573" y="1425878"/>
            <a:chExt cx="4704902" cy="2176273"/>
          </a:xfrm>
        </p:grpSpPr>
        <p:grpSp>
          <p:nvGrpSpPr>
            <p:cNvPr id="2" name="Group 1">
              <a:extLst>
                <a:ext uri="{FF2B5EF4-FFF2-40B4-BE49-F238E27FC236}">
                  <a16:creationId xmlns:a16="http://schemas.microsoft.com/office/drawing/2014/main" id="{36C4DD8B-96AD-80C8-ED13-9B3E439E58A2}"/>
                </a:ext>
              </a:extLst>
            </p:cNvPr>
            <p:cNvGrpSpPr/>
            <p:nvPr/>
          </p:nvGrpSpPr>
          <p:grpSpPr>
            <a:xfrm>
              <a:off x="4284532" y="1425878"/>
              <a:ext cx="2794278" cy="2176273"/>
              <a:chOff x="1957454" y="3415172"/>
              <a:chExt cx="2794278" cy="2176273"/>
            </a:xfrm>
          </p:grpSpPr>
          <p:pic>
            <p:nvPicPr>
              <p:cNvPr id="3" name="Picture 2">
                <a:extLst>
                  <a:ext uri="{FF2B5EF4-FFF2-40B4-BE49-F238E27FC236}">
                    <a16:creationId xmlns:a16="http://schemas.microsoft.com/office/drawing/2014/main" id="{8816B575-BB96-01DB-0475-F548B5836882}"/>
                  </a:ext>
                </a:extLst>
              </p:cNvPr>
              <p:cNvPicPr>
                <a:picLocks noChangeAspect="1"/>
              </p:cNvPicPr>
              <p:nvPr/>
            </p:nvPicPr>
            <p:blipFill>
              <a:blip r:embed="rId4">
                <a:clrChange>
                  <a:clrFrom>
                    <a:srgbClr val="FFFFFF"/>
                  </a:clrFrom>
                  <a:clrTo>
                    <a:srgbClr val="FFFFFF">
                      <a:alpha val="0"/>
                    </a:srgbClr>
                  </a:clrTo>
                </a:clrChange>
                <a:duotone>
                  <a:schemeClr val="accent5">
                    <a:shade val="45000"/>
                    <a:satMod val="135000"/>
                  </a:schemeClr>
                  <a:prstClr val="white"/>
                </a:duotone>
              </a:blip>
              <a:srcRect r="21025"/>
              <a:stretch/>
            </p:blipFill>
            <p:spPr>
              <a:xfrm>
                <a:off x="1957454" y="3415172"/>
                <a:ext cx="2087772" cy="2176273"/>
              </a:xfrm>
              <a:prstGeom prst="rect">
                <a:avLst/>
              </a:prstGeom>
              <a:scene3d>
                <a:camera prst="orthographicFront">
                  <a:rot lat="3487060" lon="2713348" rev="2746750"/>
                </a:camera>
                <a:lightRig rig="threePt" dir="t"/>
              </a:scene3d>
            </p:spPr>
          </p:pic>
          <p:sp>
            <p:nvSpPr>
              <p:cNvPr id="5" name="Rectangle 4">
                <a:extLst>
                  <a:ext uri="{FF2B5EF4-FFF2-40B4-BE49-F238E27FC236}">
                    <a16:creationId xmlns:a16="http://schemas.microsoft.com/office/drawing/2014/main" id="{86A7F8B3-3469-AD4B-BC57-201968819DB7}"/>
                  </a:ext>
                </a:extLst>
              </p:cNvPr>
              <p:cNvSpPr/>
              <p:nvPr/>
            </p:nvSpPr>
            <p:spPr>
              <a:xfrm>
                <a:off x="3947160" y="4499498"/>
                <a:ext cx="352958" cy="175372"/>
              </a:xfrm>
              <a:prstGeom prst="rect">
                <a:avLst/>
              </a:prstGeom>
              <a:solidFill>
                <a:srgbClr val="FEF6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 name="Picture 6">
                <a:extLst>
                  <a:ext uri="{FF2B5EF4-FFF2-40B4-BE49-F238E27FC236}">
                    <a16:creationId xmlns:a16="http://schemas.microsoft.com/office/drawing/2014/main" id="{7D1D4184-7DD6-8CD4-8B46-00494DA92A1F}"/>
                  </a:ext>
                </a:extLst>
              </p:cNvPr>
              <p:cNvPicPr>
                <a:picLocks noChangeAspect="1"/>
              </p:cNvPicPr>
              <p:nvPr/>
            </p:nvPicPr>
            <p:blipFill>
              <a:blip r:embed="rId4">
                <a:clrChange>
                  <a:clrFrom>
                    <a:srgbClr val="FFFFFF"/>
                  </a:clrFrom>
                  <a:clrTo>
                    <a:srgbClr val="FFFFFF">
                      <a:alpha val="0"/>
                    </a:srgbClr>
                  </a:clrTo>
                </a:clrChange>
                <a:duotone>
                  <a:schemeClr val="accent5">
                    <a:shade val="45000"/>
                    <a:satMod val="135000"/>
                  </a:schemeClr>
                  <a:prstClr val="white"/>
                </a:duotone>
              </a:blip>
              <a:srcRect l="76594" t="69902" r="4230" b="8176"/>
              <a:stretch/>
            </p:blipFill>
            <p:spPr>
              <a:xfrm>
                <a:off x="4244837" y="4503308"/>
                <a:ext cx="506895" cy="477078"/>
              </a:xfrm>
              <a:prstGeom prst="rect">
                <a:avLst/>
              </a:prstGeom>
              <a:scene3d>
                <a:camera prst="orthographicFront">
                  <a:rot lat="3487060" lon="2713348" rev="2746750"/>
                </a:camera>
                <a:lightRig rig="threePt" dir="t"/>
              </a:scene3d>
            </p:spPr>
          </p:pic>
          <p:cxnSp>
            <p:nvCxnSpPr>
              <p:cNvPr id="38" name="Straight Connector 37">
                <a:extLst>
                  <a:ext uri="{FF2B5EF4-FFF2-40B4-BE49-F238E27FC236}">
                    <a16:creationId xmlns:a16="http://schemas.microsoft.com/office/drawing/2014/main" id="{24AE576B-D2A9-E0A6-AF3E-0B2C6A79A84F}"/>
                  </a:ext>
                </a:extLst>
              </p:cNvPr>
              <p:cNvCxnSpPr>
                <a:cxnSpLocks/>
              </p:cNvCxnSpPr>
              <p:nvPr/>
            </p:nvCxnSpPr>
            <p:spPr>
              <a:xfrm flipH="1" flipV="1">
                <a:off x="3331928" y="4526168"/>
                <a:ext cx="972000" cy="15251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33C28560-3250-82D7-3FED-F29367E51EAF}"/>
                </a:ext>
              </a:extLst>
            </p:cNvPr>
            <p:cNvGrpSpPr/>
            <p:nvPr/>
          </p:nvGrpSpPr>
          <p:grpSpPr>
            <a:xfrm>
              <a:off x="3498573" y="1575342"/>
              <a:ext cx="4704902" cy="1839830"/>
              <a:chOff x="3498573" y="1575342"/>
              <a:chExt cx="4704902" cy="1839830"/>
            </a:xfrm>
          </p:grpSpPr>
          <p:grpSp>
            <p:nvGrpSpPr>
              <p:cNvPr id="8" name="Group 7">
                <a:extLst>
                  <a:ext uri="{FF2B5EF4-FFF2-40B4-BE49-F238E27FC236}">
                    <a16:creationId xmlns:a16="http://schemas.microsoft.com/office/drawing/2014/main" id="{5E98F9BD-8C7B-FEDB-70AA-08939465F063}"/>
                  </a:ext>
                </a:extLst>
              </p:cNvPr>
              <p:cNvGrpSpPr/>
              <p:nvPr/>
            </p:nvGrpSpPr>
            <p:grpSpPr>
              <a:xfrm>
                <a:off x="3498573" y="1575342"/>
                <a:ext cx="3803376" cy="1839830"/>
                <a:chOff x="4194313" y="1953029"/>
                <a:chExt cx="3803376" cy="1839830"/>
              </a:xfrm>
            </p:grpSpPr>
            <p:sp>
              <p:nvSpPr>
                <p:cNvPr id="11" name="TextBox 10">
                  <a:extLst>
                    <a:ext uri="{FF2B5EF4-FFF2-40B4-BE49-F238E27FC236}">
                      <a16:creationId xmlns:a16="http://schemas.microsoft.com/office/drawing/2014/main" id="{EBF7ED65-5869-C4C7-12D6-DC25031EFC10}"/>
                    </a:ext>
                  </a:extLst>
                </p:cNvPr>
                <p:cNvSpPr txBox="1"/>
                <p:nvPr/>
              </p:nvSpPr>
              <p:spPr>
                <a:xfrm>
                  <a:off x="4194313" y="2895467"/>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Definition</a:t>
                  </a:r>
                  <a:endParaRPr lang="en-NL" dirty="0"/>
                </a:p>
              </p:txBody>
            </p:sp>
            <p:sp>
              <p:nvSpPr>
                <p:cNvPr id="12" name="TextBox 11">
                  <a:extLst>
                    <a:ext uri="{FF2B5EF4-FFF2-40B4-BE49-F238E27FC236}">
                      <a16:creationId xmlns:a16="http://schemas.microsoft.com/office/drawing/2014/main" id="{B43827E1-8E5E-B09D-6C39-6B74386C398E}"/>
                    </a:ext>
                  </a:extLst>
                </p:cNvPr>
                <p:cNvSpPr txBox="1"/>
                <p:nvPr/>
              </p:nvSpPr>
              <p:spPr>
                <a:xfrm>
                  <a:off x="6823184" y="2526135"/>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Structure</a:t>
                  </a:r>
                  <a:endParaRPr lang="en-NL" dirty="0"/>
                </a:p>
              </p:txBody>
            </p:sp>
            <p:sp>
              <p:nvSpPr>
                <p:cNvPr id="13" name="TextBox 12">
                  <a:extLst>
                    <a:ext uri="{FF2B5EF4-FFF2-40B4-BE49-F238E27FC236}">
                      <a16:creationId xmlns:a16="http://schemas.microsoft.com/office/drawing/2014/main" id="{DA77103D-198E-9673-8868-741165004F69}"/>
                    </a:ext>
                  </a:extLst>
                </p:cNvPr>
                <p:cNvSpPr txBox="1"/>
                <p:nvPr/>
              </p:nvSpPr>
              <p:spPr>
                <a:xfrm>
                  <a:off x="5145442" y="3220462"/>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Format</a:t>
                  </a:r>
                  <a:endParaRPr lang="en-NL" dirty="0"/>
                </a:p>
              </p:txBody>
            </p:sp>
            <p:sp>
              <p:nvSpPr>
                <p:cNvPr id="14" name="TextBox 13">
                  <a:extLst>
                    <a:ext uri="{FF2B5EF4-FFF2-40B4-BE49-F238E27FC236}">
                      <a16:creationId xmlns:a16="http://schemas.microsoft.com/office/drawing/2014/main" id="{071CA02A-7579-B5F5-F266-F5365FEB6AE0}"/>
                    </a:ext>
                  </a:extLst>
                </p:cNvPr>
                <p:cNvSpPr txBox="1"/>
                <p:nvPr/>
              </p:nvSpPr>
              <p:spPr>
                <a:xfrm>
                  <a:off x="6207801" y="2166742"/>
                  <a:ext cx="1174505" cy="369332"/>
                </a:xfrm>
                <a:prstGeom prst="rect">
                  <a:avLst/>
                </a:prstGeom>
                <a:scene3d>
                  <a:camera prst="orthographicFront">
                    <a:rot lat="2496066" lon="2611317" rev="2332731"/>
                  </a:camera>
                  <a:lightRig rig="threePt" dir="t"/>
                </a:scene3d>
              </p:spPr>
              <p:txBody>
                <a:bodyPr wrap="square" rtlCol="0">
                  <a:spAutoFit/>
                </a:bodyPr>
                <a:lstStyle/>
                <a:p>
                  <a:r>
                    <a:rPr lang="en-US" dirty="0"/>
                    <a:t>Rules</a:t>
                  </a:r>
                  <a:endParaRPr lang="en-NL" dirty="0"/>
                </a:p>
              </p:txBody>
            </p:sp>
            <p:sp>
              <p:nvSpPr>
                <p:cNvPr id="15" name="TextBox 14">
                  <a:extLst>
                    <a:ext uri="{FF2B5EF4-FFF2-40B4-BE49-F238E27FC236}">
                      <a16:creationId xmlns:a16="http://schemas.microsoft.com/office/drawing/2014/main" id="{EE95CA5D-3EEB-7943-B560-3EEEAFF735F2}"/>
                    </a:ext>
                  </a:extLst>
                </p:cNvPr>
                <p:cNvSpPr txBox="1"/>
                <p:nvPr/>
              </p:nvSpPr>
              <p:spPr>
                <a:xfrm>
                  <a:off x="6332795" y="3146528"/>
                  <a:ext cx="1277600" cy="646331"/>
                </a:xfrm>
                <a:prstGeom prst="rect">
                  <a:avLst/>
                </a:prstGeom>
                <a:scene3d>
                  <a:camera prst="orthographicFront">
                    <a:rot lat="2496066" lon="2611317" rev="2332731"/>
                  </a:camera>
                  <a:lightRig rig="threePt" dir="t"/>
                </a:scene3d>
              </p:spPr>
              <p:txBody>
                <a:bodyPr wrap="square" rtlCol="0">
                  <a:spAutoFit/>
                </a:bodyPr>
                <a:lstStyle/>
                <a:p>
                  <a:r>
                    <a:rPr lang="en-US" dirty="0"/>
                    <a:t>Reference values</a:t>
                  </a:r>
                  <a:endParaRPr lang="en-NL" dirty="0"/>
                </a:p>
              </p:txBody>
            </p:sp>
            <p:sp>
              <p:nvSpPr>
                <p:cNvPr id="16" name="TextBox 15">
                  <a:extLst>
                    <a:ext uri="{FF2B5EF4-FFF2-40B4-BE49-F238E27FC236}">
                      <a16:creationId xmlns:a16="http://schemas.microsoft.com/office/drawing/2014/main" id="{AA205676-C86D-B505-B8AC-B2EF9101F28B}"/>
                    </a:ext>
                  </a:extLst>
                </p:cNvPr>
                <p:cNvSpPr txBox="1"/>
                <p:nvPr/>
              </p:nvSpPr>
              <p:spPr>
                <a:xfrm>
                  <a:off x="5523249" y="1953029"/>
                  <a:ext cx="1369103"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Column</a:t>
                  </a:r>
                  <a:endParaRPr lang="en-NL" sz="2400" b="1" dirty="0"/>
                </a:p>
              </p:txBody>
            </p:sp>
            <p:cxnSp>
              <p:nvCxnSpPr>
                <p:cNvPr id="17" name="Straight Connector 16">
                  <a:extLst>
                    <a:ext uri="{FF2B5EF4-FFF2-40B4-BE49-F238E27FC236}">
                      <a16:creationId xmlns:a16="http://schemas.microsoft.com/office/drawing/2014/main" id="{EA192F79-EA0A-4456-8DFB-CE735D7EBD36}"/>
                    </a:ext>
                  </a:extLst>
                </p:cNvPr>
                <p:cNvCxnSpPr>
                  <a:cxnSpLocks/>
                </p:cNvCxnSpPr>
                <p:nvPr/>
              </p:nvCxnSpPr>
              <p:spPr>
                <a:xfrm>
                  <a:off x="6051244" y="2351408"/>
                  <a:ext cx="134270" cy="544059"/>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E316ACFA-B54A-4A08-2881-6212CE95C6F5}"/>
                  </a:ext>
                </a:extLst>
              </p:cNvPr>
              <p:cNvSpPr txBox="1"/>
              <p:nvPr/>
            </p:nvSpPr>
            <p:spPr>
              <a:xfrm>
                <a:off x="6834372" y="2334039"/>
                <a:ext cx="1369103"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Table</a:t>
                </a:r>
                <a:endParaRPr lang="en-NL" sz="2400" b="1" dirty="0"/>
              </a:p>
            </p:txBody>
          </p:sp>
        </p:grpSp>
      </p:grpSp>
      <p:grpSp>
        <p:nvGrpSpPr>
          <p:cNvPr id="18" name="Group 17">
            <a:extLst>
              <a:ext uri="{FF2B5EF4-FFF2-40B4-BE49-F238E27FC236}">
                <a16:creationId xmlns:a16="http://schemas.microsoft.com/office/drawing/2014/main" id="{A91711B9-B098-D41A-2DBB-3DBE71418435}"/>
              </a:ext>
            </a:extLst>
          </p:cNvPr>
          <p:cNvGrpSpPr/>
          <p:nvPr/>
        </p:nvGrpSpPr>
        <p:grpSpPr>
          <a:xfrm>
            <a:off x="1608518" y="3415172"/>
            <a:ext cx="3155425" cy="2176273"/>
            <a:chOff x="2721699" y="3415172"/>
            <a:chExt cx="3155425" cy="2176273"/>
          </a:xfrm>
        </p:grpSpPr>
        <p:pic>
          <p:nvPicPr>
            <p:cNvPr id="19" name="Picture 18">
              <a:extLst>
                <a:ext uri="{FF2B5EF4-FFF2-40B4-BE49-F238E27FC236}">
                  <a16:creationId xmlns:a16="http://schemas.microsoft.com/office/drawing/2014/main" id="{C90C8160-B789-D772-FA54-EE4EB22ED82A}"/>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blip>
            <a:stretch>
              <a:fillRect/>
            </a:stretch>
          </p:blipFill>
          <p:spPr>
            <a:xfrm>
              <a:off x="3070635" y="3415172"/>
              <a:ext cx="2643570" cy="2176273"/>
            </a:xfrm>
            <a:prstGeom prst="rect">
              <a:avLst/>
            </a:prstGeom>
            <a:scene3d>
              <a:camera prst="orthographicFront">
                <a:rot lat="3487060" lon="2713348" rev="2746750"/>
              </a:camera>
              <a:lightRig rig="threePt" dir="t"/>
            </a:scene3d>
          </p:spPr>
        </p:pic>
        <p:grpSp>
          <p:nvGrpSpPr>
            <p:cNvPr id="20" name="Group 19">
              <a:extLst>
                <a:ext uri="{FF2B5EF4-FFF2-40B4-BE49-F238E27FC236}">
                  <a16:creationId xmlns:a16="http://schemas.microsoft.com/office/drawing/2014/main" id="{F133A57B-1426-2371-B954-C12009E4568D}"/>
                </a:ext>
              </a:extLst>
            </p:cNvPr>
            <p:cNvGrpSpPr/>
            <p:nvPr/>
          </p:nvGrpSpPr>
          <p:grpSpPr>
            <a:xfrm>
              <a:off x="2721699" y="3659710"/>
              <a:ext cx="3155425" cy="1473353"/>
              <a:chOff x="2721699" y="3659710"/>
              <a:chExt cx="3155425" cy="1473353"/>
            </a:xfrm>
          </p:grpSpPr>
          <p:sp>
            <p:nvSpPr>
              <p:cNvPr id="21" name="TextBox 20">
                <a:extLst>
                  <a:ext uri="{FF2B5EF4-FFF2-40B4-BE49-F238E27FC236}">
                    <a16:creationId xmlns:a16="http://schemas.microsoft.com/office/drawing/2014/main" id="{1AD6ACDE-0501-1957-C0FD-6D525D0EB657}"/>
                  </a:ext>
                </a:extLst>
              </p:cNvPr>
              <p:cNvSpPr txBox="1"/>
              <p:nvPr/>
            </p:nvSpPr>
            <p:spPr>
              <a:xfrm>
                <a:off x="3303975" y="3716543"/>
                <a:ext cx="1369103"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Product</a:t>
                </a:r>
                <a:endParaRPr lang="en-NL" sz="2400" b="1" dirty="0"/>
              </a:p>
            </p:txBody>
          </p:sp>
          <p:cxnSp>
            <p:nvCxnSpPr>
              <p:cNvPr id="22" name="Straight Connector 21">
                <a:extLst>
                  <a:ext uri="{FF2B5EF4-FFF2-40B4-BE49-F238E27FC236}">
                    <a16:creationId xmlns:a16="http://schemas.microsoft.com/office/drawing/2014/main" id="{FE3BB2C0-D926-7158-F8BE-7EB133FD1FC1}"/>
                  </a:ext>
                </a:extLst>
              </p:cNvPr>
              <p:cNvCxnSpPr>
                <a:cxnSpLocks/>
              </p:cNvCxnSpPr>
              <p:nvPr/>
            </p:nvCxnSpPr>
            <p:spPr>
              <a:xfrm>
                <a:off x="4085825" y="4111588"/>
                <a:ext cx="216051" cy="39172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AB23E4-CEE9-5009-C800-4DE08CDDA453}"/>
                  </a:ext>
                </a:extLst>
              </p:cNvPr>
              <p:cNvSpPr txBox="1"/>
              <p:nvPr/>
            </p:nvSpPr>
            <p:spPr>
              <a:xfrm>
                <a:off x="4560206" y="3659710"/>
                <a:ext cx="1277600" cy="646331"/>
              </a:xfrm>
              <a:prstGeom prst="rect">
                <a:avLst/>
              </a:prstGeom>
              <a:scene3d>
                <a:camera prst="orthographicFront">
                  <a:rot lat="2496066" lon="2611317" rev="2332731"/>
                </a:camera>
                <a:lightRig rig="threePt" dir="t"/>
              </a:scene3d>
            </p:spPr>
            <p:txBody>
              <a:bodyPr wrap="square" rtlCol="0">
                <a:spAutoFit/>
              </a:bodyPr>
              <a:lstStyle/>
              <a:p>
                <a:r>
                  <a:rPr lang="en-US" dirty="0"/>
                  <a:t>Product colour</a:t>
                </a:r>
                <a:endParaRPr lang="en-NL" dirty="0"/>
              </a:p>
            </p:txBody>
          </p:sp>
          <p:sp>
            <p:nvSpPr>
              <p:cNvPr id="24" name="TextBox 23">
                <a:extLst>
                  <a:ext uri="{FF2B5EF4-FFF2-40B4-BE49-F238E27FC236}">
                    <a16:creationId xmlns:a16="http://schemas.microsoft.com/office/drawing/2014/main" id="{96565B1F-0754-9F20-9CC3-2224CA1026D1}"/>
                  </a:ext>
                </a:extLst>
              </p:cNvPr>
              <p:cNvSpPr txBox="1"/>
              <p:nvPr/>
            </p:nvSpPr>
            <p:spPr>
              <a:xfrm>
                <a:off x="3810902" y="4763731"/>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Size</a:t>
                </a:r>
                <a:endParaRPr lang="en-NL" dirty="0"/>
              </a:p>
            </p:txBody>
          </p:sp>
          <p:sp>
            <p:nvSpPr>
              <p:cNvPr id="25" name="TextBox 24">
                <a:extLst>
                  <a:ext uri="{FF2B5EF4-FFF2-40B4-BE49-F238E27FC236}">
                    <a16:creationId xmlns:a16="http://schemas.microsoft.com/office/drawing/2014/main" id="{1A3FDAD4-FF7E-D399-2DC6-CF23750AF7C0}"/>
                  </a:ext>
                </a:extLst>
              </p:cNvPr>
              <p:cNvSpPr txBox="1"/>
              <p:nvPr/>
            </p:nvSpPr>
            <p:spPr>
              <a:xfrm>
                <a:off x="2721699" y="4503308"/>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Price</a:t>
                </a:r>
                <a:endParaRPr lang="en-NL" dirty="0"/>
              </a:p>
            </p:txBody>
          </p:sp>
          <p:sp>
            <p:nvSpPr>
              <p:cNvPr id="26" name="TextBox 25">
                <a:extLst>
                  <a:ext uri="{FF2B5EF4-FFF2-40B4-BE49-F238E27FC236}">
                    <a16:creationId xmlns:a16="http://schemas.microsoft.com/office/drawing/2014/main" id="{52613810-20BC-50AD-6AE3-AB0B2D603AA3}"/>
                  </a:ext>
                </a:extLst>
              </p:cNvPr>
              <p:cNvSpPr txBox="1"/>
              <p:nvPr/>
            </p:nvSpPr>
            <p:spPr>
              <a:xfrm>
                <a:off x="4599524" y="4760167"/>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Material</a:t>
                </a:r>
                <a:endParaRPr lang="en-NL" dirty="0"/>
              </a:p>
            </p:txBody>
          </p:sp>
        </p:grpSp>
      </p:grpSp>
      <p:cxnSp>
        <p:nvCxnSpPr>
          <p:cNvPr id="27" name="Straight Connector 26">
            <a:extLst>
              <a:ext uri="{FF2B5EF4-FFF2-40B4-BE49-F238E27FC236}">
                <a16:creationId xmlns:a16="http://schemas.microsoft.com/office/drawing/2014/main" id="{C00947E1-C568-D08C-8D8A-D307524C7742}"/>
              </a:ext>
            </a:extLst>
          </p:cNvPr>
          <p:cNvCxnSpPr>
            <a:cxnSpLocks/>
          </p:cNvCxnSpPr>
          <p:nvPr/>
        </p:nvCxnSpPr>
        <p:spPr>
          <a:xfrm flipH="1">
            <a:off x="3879393" y="2536074"/>
            <a:ext cx="1632667" cy="196044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07C74928-0FB5-55BF-8B1F-E68C6901B53A}"/>
              </a:ext>
            </a:extLst>
          </p:cNvPr>
          <p:cNvGrpSpPr/>
          <p:nvPr/>
        </p:nvGrpSpPr>
        <p:grpSpPr>
          <a:xfrm>
            <a:off x="6081201" y="3440578"/>
            <a:ext cx="3296065" cy="2176273"/>
            <a:chOff x="2721699" y="3415172"/>
            <a:chExt cx="3296065" cy="2176273"/>
          </a:xfrm>
        </p:grpSpPr>
        <p:pic>
          <p:nvPicPr>
            <p:cNvPr id="29" name="Picture 28">
              <a:extLst>
                <a:ext uri="{FF2B5EF4-FFF2-40B4-BE49-F238E27FC236}">
                  <a16:creationId xmlns:a16="http://schemas.microsoft.com/office/drawing/2014/main" id="{EFF2660E-F1B2-4ABC-F6BF-306EAA518A16}"/>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3070635" y="3415172"/>
              <a:ext cx="2643570" cy="2176273"/>
            </a:xfrm>
            <a:prstGeom prst="rect">
              <a:avLst/>
            </a:prstGeom>
            <a:scene3d>
              <a:camera prst="orthographicFront">
                <a:rot lat="3487060" lon="2713348" rev="2746750"/>
              </a:camera>
              <a:lightRig rig="threePt" dir="t"/>
            </a:scene3d>
          </p:spPr>
        </p:pic>
        <p:grpSp>
          <p:nvGrpSpPr>
            <p:cNvPr id="30" name="Group 29">
              <a:extLst>
                <a:ext uri="{FF2B5EF4-FFF2-40B4-BE49-F238E27FC236}">
                  <a16:creationId xmlns:a16="http://schemas.microsoft.com/office/drawing/2014/main" id="{F5A8559D-12C1-6798-14DC-7EA5343B2965}"/>
                </a:ext>
              </a:extLst>
            </p:cNvPr>
            <p:cNvGrpSpPr/>
            <p:nvPr/>
          </p:nvGrpSpPr>
          <p:grpSpPr>
            <a:xfrm>
              <a:off x="2721699" y="3567148"/>
              <a:ext cx="3296065" cy="1632232"/>
              <a:chOff x="2721699" y="3567148"/>
              <a:chExt cx="3296065" cy="1632232"/>
            </a:xfrm>
          </p:grpSpPr>
          <p:sp>
            <p:nvSpPr>
              <p:cNvPr id="31" name="TextBox 30">
                <a:extLst>
                  <a:ext uri="{FF2B5EF4-FFF2-40B4-BE49-F238E27FC236}">
                    <a16:creationId xmlns:a16="http://schemas.microsoft.com/office/drawing/2014/main" id="{E45D5B2F-0E55-C9E8-0F78-A222A68EF5EF}"/>
                  </a:ext>
                </a:extLst>
              </p:cNvPr>
              <p:cNvSpPr txBox="1"/>
              <p:nvPr/>
            </p:nvSpPr>
            <p:spPr>
              <a:xfrm>
                <a:off x="3646036" y="3567148"/>
                <a:ext cx="1539998" cy="461665"/>
              </a:xfrm>
              <a:prstGeom prst="rect">
                <a:avLst/>
              </a:prstGeom>
              <a:scene3d>
                <a:camera prst="orthographicFront">
                  <a:rot lat="2496066" lon="2611317" rev="2332731"/>
                </a:camera>
                <a:lightRig rig="threePt" dir="t"/>
              </a:scene3d>
            </p:spPr>
            <p:txBody>
              <a:bodyPr wrap="square" rtlCol="0">
                <a:spAutoFit/>
              </a:bodyPr>
              <a:lstStyle/>
              <a:p>
                <a:r>
                  <a:rPr lang="en-US" sz="2400" b="1" dirty="0"/>
                  <a:t>Coworker</a:t>
                </a:r>
                <a:endParaRPr lang="en-NL" sz="2400" b="1" dirty="0"/>
              </a:p>
            </p:txBody>
          </p:sp>
          <p:cxnSp>
            <p:nvCxnSpPr>
              <p:cNvPr id="32" name="Straight Connector 31">
                <a:extLst>
                  <a:ext uri="{FF2B5EF4-FFF2-40B4-BE49-F238E27FC236}">
                    <a16:creationId xmlns:a16="http://schemas.microsoft.com/office/drawing/2014/main" id="{946519F5-6D5D-ED46-5AD6-632996E2FF28}"/>
                  </a:ext>
                </a:extLst>
              </p:cNvPr>
              <p:cNvCxnSpPr>
                <a:cxnSpLocks/>
              </p:cNvCxnSpPr>
              <p:nvPr/>
            </p:nvCxnSpPr>
            <p:spPr>
              <a:xfrm>
                <a:off x="4301876" y="3921969"/>
                <a:ext cx="0" cy="581339"/>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92B4F1D7-2D73-CFCE-CDC4-C3A5B631795F}"/>
                  </a:ext>
                </a:extLst>
              </p:cNvPr>
              <p:cNvSpPr txBox="1"/>
              <p:nvPr/>
            </p:nvSpPr>
            <p:spPr>
              <a:xfrm>
                <a:off x="4740164" y="3777968"/>
                <a:ext cx="1277600" cy="646331"/>
              </a:xfrm>
              <a:prstGeom prst="rect">
                <a:avLst/>
              </a:prstGeom>
              <a:scene3d>
                <a:camera prst="orthographicFront">
                  <a:rot lat="2496066" lon="2611317" rev="2332731"/>
                </a:camera>
                <a:lightRig rig="threePt" dir="t"/>
              </a:scene3d>
            </p:spPr>
            <p:txBody>
              <a:bodyPr wrap="square" rtlCol="0">
                <a:spAutoFit/>
              </a:bodyPr>
              <a:lstStyle/>
              <a:p>
                <a:r>
                  <a:rPr lang="en-US" dirty="0"/>
                  <a:t>Work email</a:t>
                </a:r>
                <a:endParaRPr lang="en-NL" dirty="0"/>
              </a:p>
            </p:txBody>
          </p:sp>
          <p:sp>
            <p:nvSpPr>
              <p:cNvPr id="34" name="TextBox 33">
                <a:extLst>
                  <a:ext uri="{FF2B5EF4-FFF2-40B4-BE49-F238E27FC236}">
                    <a16:creationId xmlns:a16="http://schemas.microsoft.com/office/drawing/2014/main" id="{0227A867-1630-7495-4DDC-5FC0DF1485EA}"/>
                  </a:ext>
                </a:extLst>
              </p:cNvPr>
              <p:cNvSpPr txBox="1"/>
              <p:nvPr/>
            </p:nvSpPr>
            <p:spPr>
              <a:xfrm>
                <a:off x="3733742" y="4830048"/>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Gender</a:t>
                </a:r>
                <a:endParaRPr lang="en-NL" dirty="0"/>
              </a:p>
            </p:txBody>
          </p:sp>
          <p:sp>
            <p:nvSpPr>
              <p:cNvPr id="35" name="TextBox 34">
                <a:extLst>
                  <a:ext uri="{FF2B5EF4-FFF2-40B4-BE49-F238E27FC236}">
                    <a16:creationId xmlns:a16="http://schemas.microsoft.com/office/drawing/2014/main" id="{2EBFF7B4-583A-E0AE-306C-C119F7BDB581}"/>
                  </a:ext>
                </a:extLst>
              </p:cNvPr>
              <p:cNvSpPr txBox="1"/>
              <p:nvPr/>
            </p:nvSpPr>
            <p:spPr>
              <a:xfrm>
                <a:off x="2721699" y="4642454"/>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Entry date</a:t>
                </a:r>
                <a:endParaRPr lang="en-NL" dirty="0"/>
              </a:p>
            </p:txBody>
          </p:sp>
          <p:sp>
            <p:nvSpPr>
              <p:cNvPr id="36" name="TextBox 35">
                <a:extLst>
                  <a:ext uri="{FF2B5EF4-FFF2-40B4-BE49-F238E27FC236}">
                    <a16:creationId xmlns:a16="http://schemas.microsoft.com/office/drawing/2014/main" id="{C62DCE53-E11C-F9C5-4C3C-709C07024ABC}"/>
                  </a:ext>
                </a:extLst>
              </p:cNvPr>
              <p:cNvSpPr txBox="1"/>
              <p:nvPr/>
            </p:nvSpPr>
            <p:spPr>
              <a:xfrm>
                <a:off x="4599524" y="4760167"/>
                <a:ext cx="1277600" cy="369332"/>
              </a:xfrm>
              <a:prstGeom prst="rect">
                <a:avLst/>
              </a:prstGeom>
              <a:scene3d>
                <a:camera prst="orthographicFront">
                  <a:rot lat="2496066" lon="2611317" rev="2332731"/>
                </a:camera>
                <a:lightRig rig="threePt" dir="t"/>
              </a:scene3d>
            </p:spPr>
            <p:txBody>
              <a:bodyPr wrap="square" rtlCol="0">
                <a:spAutoFit/>
              </a:bodyPr>
              <a:lstStyle/>
              <a:p>
                <a:r>
                  <a:rPr lang="en-US" dirty="0"/>
                  <a:t>Nationality</a:t>
                </a:r>
                <a:endParaRPr lang="en-NL" dirty="0"/>
              </a:p>
            </p:txBody>
          </p:sp>
        </p:grpSp>
      </p:grpSp>
      <p:cxnSp>
        <p:nvCxnSpPr>
          <p:cNvPr id="37" name="Straight Connector 36">
            <a:extLst>
              <a:ext uri="{FF2B5EF4-FFF2-40B4-BE49-F238E27FC236}">
                <a16:creationId xmlns:a16="http://schemas.microsoft.com/office/drawing/2014/main" id="{429F3696-6925-D58F-E650-AA5D72EE6D8A}"/>
              </a:ext>
            </a:extLst>
          </p:cNvPr>
          <p:cNvCxnSpPr>
            <a:cxnSpLocks/>
          </p:cNvCxnSpPr>
          <p:nvPr/>
        </p:nvCxnSpPr>
        <p:spPr>
          <a:xfrm>
            <a:off x="5559905" y="2587661"/>
            <a:ext cx="2643570" cy="219791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89E8AED7-0D4B-3DAB-63D1-BCA4DABF1AF3}"/>
              </a:ext>
            </a:extLst>
          </p:cNvPr>
          <p:cNvSpPr/>
          <p:nvPr/>
        </p:nvSpPr>
        <p:spPr>
          <a:xfrm>
            <a:off x="8476663" y="4492917"/>
            <a:ext cx="693003" cy="292656"/>
          </a:xfrm>
          <a:prstGeom prst="rect">
            <a:avLst/>
          </a:prstGeom>
          <a:solidFill>
            <a:srgbClr val="FD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AF874A32-6AED-032E-65E1-EF246427538D}"/>
              </a:ext>
            </a:extLst>
          </p:cNvPr>
          <p:cNvSpPr/>
          <p:nvPr/>
        </p:nvSpPr>
        <p:spPr>
          <a:xfrm>
            <a:off x="3985540" y="4523372"/>
            <a:ext cx="623976" cy="251003"/>
          </a:xfrm>
          <a:prstGeom prst="rect">
            <a:avLst/>
          </a:prstGeom>
          <a:solidFill>
            <a:srgbClr val="FDF3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4" name="Group 43">
            <a:extLst>
              <a:ext uri="{FF2B5EF4-FFF2-40B4-BE49-F238E27FC236}">
                <a16:creationId xmlns:a16="http://schemas.microsoft.com/office/drawing/2014/main" id="{5C7094B6-F93D-0404-B2C2-7A2F83287787}"/>
              </a:ext>
            </a:extLst>
          </p:cNvPr>
          <p:cNvGrpSpPr/>
          <p:nvPr/>
        </p:nvGrpSpPr>
        <p:grpSpPr>
          <a:xfrm>
            <a:off x="8584253" y="4975594"/>
            <a:ext cx="2216708" cy="1160316"/>
            <a:chOff x="8584253" y="5046714"/>
            <a:chExt cx="2216708" cy="1160316"/>
          </a:xfrm>
        </p:grpSpPr>
        <p:sp>
          <p:nvSpPr>
            <p:cNvPr id="45" name="TextBox 44">
              <a:extLst>
                <a:ext uri="{FF2B5EF4-FFF2-40B4-BE49-F238E27FC236}">
                  <a16:creationId xmlns:a16="http://schemas.microsoft.com/office/drawing/2014/main" id="{6C446146-9455-2A8C-B6E2-A3185C39D159}"/>
                </a:ext>
              </a:extLst>
            </p:cNvPr>
            <p:cNvSpPr txBox="1"/>
            <p:nvPr/>
          </p:nvSpPr>
          <p:spPr>
            <a:xfrm>
              <a:off x="8584253" y="5046714"/>
              <a:ext cx="1547104"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Definition</a:t>
              </a:r>
              <a:endParaRPr lang="en-NL" sz="1400" dirty="0"/>
            </a:p>
          </p:txBody>
        </p:sp>
        <p:sp>
          <p:nvSpPr>
            <p:cNvPr id="47" name="TextBox 46">
              <a:extLst>
                <a:ext uri="{FF2B5EF4-FFF2-40B4-BE49-F238E27FC236}">
                  <a16:creationId xmlns:a16="http://schemas.microsoft.com/office/drawing/2014/main" id="{C78980CA-5E70-A3B3-5ACE-9E9F187C4B08}"/>
                </a:ext>
              </a:extLst>
            </p:cNvPr>
            <p:cNvSpPr txBox="1"/>
            <p:nvPr/>
          </p:nvSpPr>
          <p:spPr>
            <a:xfrm>
              <a:off x="8684548" y="5237912"/>
              <a:ext cx="1398806"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Structure</a:t>
              </a:r>
              <a:endParaRPr lang="en-NL" sz="1400" dirty="0"/>
            </a:p>
          </p:txBody>
        </p:sp>
        <p:sp>
          <p:nvSpPr>
            <p:cNvPr id="48" name="TextBox 47">
              <a:extLst>
                <a:ext uri="{FF2B5EF4-FFF2-40B4-BE49-F238E27FC236}">
                  <a16:creationId xmlns:a16="http://schemas.microsoft.com/office/drawing/2014/main" id="{41B5AC40-1D1B-3F55-6566-D021E772443B}"/>
                </a:ext>
              </a:extLst>
            </p:cNvPr>
            <p:cNvSpPr txBox="1"/>
            <p:nvPr/>
          </p:nvSpPr>
          <p:spPr>
            <a:xfrm>
              <a:off x="8790013" y="5470453"/>
              <a:ext cx="1174505"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Format</a:t>
              </a:r>
              <a:endParaRPr lang="en-NL" sz="1400" dirty="0"/>
            </a:p>
          </p:txBody>
        </p:sp>
        <p:sp>
          <p:nvSpPr>
            <p:cNvPr id="49" name="TextBox 48">
              <a:extLst>
                <a:ext uri="{FF2B5EF4-FFF2-40B4-BE49-F238E27FC236}">
                  <a16:creationId xmlns:a16="http://schemas.microsoft.com/office/drawing/2014/main" id="{E0D63801-920A-49B0-9124-7F3360365810}"/>
                </a:ext>
              </a:extLst>
            </p:cNvPr>
            <p:cNvSpPr txBox="1"/>
            <p:nvPr/>
          </p:nvSpPr>
          <p:spPr>
            <a:xfrm>
              <a:off x="8963179" y="5899253"/>
              <a:ext cx="1174505"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Rules</a:t>
              </a:r>
              <a:endParaRPr lang="en-NL" sz="1400" dirty="0"/>
            </a:p>
          </p:txBody>
        </p:sp>
        <p:sp>
          <p:nvSpPr>
            <p:cNvPr id="50" name="TextBox 49">
              <a:extLst>
                <a:ext uri="{FF2B5EF4-FFF2-40B4-BE49-F238E27FC236}">
                  <a16:creationId xmlns:a16="http://schemas.microsoft.com/office/drawing/2014/main" id="{A525F5CA-7AA2-970C-2A70-AB2DD78CE177}"/>
                </a:ext>
              </a:extLst>
            </p:cNvPr>
            <p:cNvSpPr txBox="1"/>
            <p:nvPr/>
          </p:nvSpPr>
          <p:spPr>
            <a:xfrm>
              <a:off x="8820493" y="5638814"/>
              <a:ext cx="1980468" cy="307777"/>
            </a:xfrm>
            <a:prstGeom prst="rect">
              <a:avLst/>
            </a:prstGeom>
            <a:scene3d>
              <a:camera prst="orthographicFront">
                <a:rot lat="2496066" lon="2611317" rev="2332731"/>
              </a:camera>
              <a:lightRig rig="threePt" dir="t"/>
            </a:scene3d>
          </p:spPr>
          <p:txBody>
            <a:bodyPr wrap="square" rtlCol="0">
              <a:spAutoFit/>
            </a:bodyPr>
            <a:lstStyle/>
            <a:p>
              <a:pPr marL="285750" indent="-285750">
                <a:buFont typeface="Arial" panose="020B0604020202020204" pitchFamily="34" charset="0"/>
                <a:buChar char="•"/>
              </a:pPr>
              <a:r>
                <a:rPr lang="en-US" sz="1400" dirty="0"/>
                <a:t>Reference values</a:t>
              </a:r>
              <a:endParaRPr lang="en-NL" sz="1400" dirty="0"/>
            </a:p>
          </p:txBody>
        </p:sp>
      </p:grpSp>
    </p:spTree>
    <p:extLst>
      <p:ext uri="{BB962C8B-B14F-4D97-AF65-F5344CB8AC3E}">
        <p14:creationId xmlns:p14="http://schemas.microsoft.com/office/powerpoint/2010/main" val="41025832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up)">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4214</TotalTime>
  <Words>1515</Words>
  <Application>Microsoft Office PowerPoint</Application>
  <PresentationFormat>Widescreen</PresentationFormat>
  <Paragraphs>240</Paragraphs>
  <Slides>31</Slides>
  <Notes>20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-apple-system</vt:lpstr>
      <vt:lpstr>Aptos</vt:lpstr>
      <vt:lpstr>Aptos Display</vt:lpstr>
      <vt:lpstr>Arial</vt:lpstr>
      <vt:lpstr>Calibri</vt:lpstr>
      <vt:lpstr>Courier New</vt:lpstr>
      <vt:lpstr>Segoe UI</vt:lpstr>
      <vt:lpstr>Symbol</vt:lpstr>
      <vt:lpstr>Wingdings</vt:lpstr>
      <vt:lpstr>Office Theme</vt:lpstr>
      <vt:lpstr>Data Champions Deep Dive Analytics on Graph Database | Friday, September 20</vt:lpstr>
      <vt:lpstr>PowerPoint Presentation</vt:lpstr>
      <vt:lpstr>A few words about Neo4j presenters</vt:lpstr>
      <vt:lpstr>A few words about me</vt:lpstr>
      <vt:lpstr>Product and Range</vt:lpstr>
      <vt:lpstr>Agenda</vt:lpstr>
      <vt:lpstr>What is knowledge?</vt:lpstr>
      <vt:lpstr>Subject differentiates Knowledge Domains</vt:lpstr>
      <vt:lpstr>Subject differentiates Knowledge Domains</vt:lpstr>
      <vt:lpstr>Subject differentiates Knowledge Domains</vt:lpstr>
      <vt:lpstr>Subject differentiates Knowledge Domains</vt:lpstr>
      <vt:lpstr>What is knowledge graph?</vt:lpstr>
      <vt:lpstr>Why do knowledge and graph go hand-in-hand?</vt:lpstr>
      <vt:lpstr>The graph world</vt:lpstr>
      <vt:lpstr>Agenda</vt:lpstr>
      <vt:lpstr>Graph databases vs Relational databases</vt:lpstr>
      <vt:lpstr>Graph databases</vt:lpstr>
      <vt:lpstr>Agenda</vt:lpstr>
      <vt:lpstr>What could be the graph use cases in IKEA world?</vt:lpstr>
      <vt:lpstr>Subject differentiates Knowledge Domains</vt:lpstr>
      <vt:lpstr>Development process comparison</vt:lpstr>
      <vt:lpstr>PowerPoint Presentation</vt:lpstr>
      <vt:lpstr>PowerPoint Presentation</vt:lpstr>
      <vt:lpstr>Data for Story 1</vt:lpstr>
      <vt:lpstr>PowerPoint Presentation</vt:lpstr>
      <vt:lpstr>Data for Story 2</vt:lpstr>
      <vt:lpstr>Data for Story 2</vt:lpstr>
      <vt:lpstr>NeoDash and what it can do</vt:lpstr>
      <vt:lpstr>NeoDash and what it can do</vt:lpstr>
      <vt:lpstr>Afternoon</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Shirley Bacso</dc:creator>
  <cp:lastModifiedBy>Shirley Bacso</cp:lastModifiedBy>
  <cp:revision>3</cp:revision>
  <dcterms:created xsi:type="dcterms:W3CDTF">2024-08-08T12:10:21Z</dcterms:created>
  <dcterms:modified xsi:type="dcterms:W3CDTF">2024-09-06T07:59:11Z</dcterms:modified>
</cp:coreProperties>
</file>